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45"/>
  </p:notesMasterIdLst>
  <p:sldIdLst>
    <p:sldId id="340" r:id="rId2"/>
    <p:sldId id="489" r:id="rId3"/>
    <p:sldId id="491" r:id="rId4"/>
    <p:sldId id="492" r:id="rId5"/>
    <p:sldId id="493" r:id="rId6"/>
    <p:sldId id="496" r:id="rId7"/>
    <p:sldId id="382" r:id="rId8"/>
    <p:sldId id="398" r:id="rId9"/>
    <p:sldId id="309" r:id="rId10"/>
    <p:sldId id="497" r:id="rId11"/>
    <p:sldId id="498" r:id="rId12"/>
    <p:sldId id="499" r:id="rId13"/>
    <p:sldId id="501" r:id="rId14"/>
    <p:sldId id="502" r:id="rId15"/>
    <p:sldId id="503" r:id="rId16"/>
    <p:sldId id="504" r:id="rId17"/>
    <p:sldId id="506" r:id="rId18"/>
    <p:sldId id="507" r:id="rId19"/>
    <p:sldId id="508" r:id="rId20"/>
    <p:sldId id="509" r:id="rId21"/>
    <p:sldId id="500" r:id="rId22"/>
    <p:sldId id="510" r:id="rId23"/>
    <p:sldId id="511" r:id="rId24"/>
    <p:sldId id="512" r:id="rId25"/>
    <p:sldId id="513" r:id="rId26"/>
    <p:sldId id="514" r:id="rId27"/>
    <p:sldId id="342" r:id="rId28"/>
    <p:sldId id="515" r:id="rId29"/>
    <p:sldId id="516" r:id="rId30"/>
    <p:sldId id="517" r:id="rId31"/>
    <p:sldId id="518" r:id="rId32"/>
    <p:sldId id="349" r:id="rId33"/>
    <p:sldId id="519" r:id="rId34"/>
    <p:sldId id="520" r:id="rId35"/>
    <p:sldId id="521" r:id="rId36"/>
    <p:sldId id="522" r:id="rId37"/>
    <p:sldId id="523" r:id="rId38"/>
    <p:sldId id="524" r:id="rId39"/>
    <p:sldId id="525" r:id="rId40"/>
    <p:sldId id="365" r:id="rId41"/>
    <p:sldId id="494" r:id="rId42"/>
    <p:sldId id="318" r:id="rId43"/>
    <p:sldId id="37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357" autoAdjust="0"/>
  </p:normalViewPr>
  <p:slideViewPr>
    <p:cSldViewPr snapToGrid="0">
      <p:cViewPr varScale="1">
        <p:scale>
          <a:sx n="110" d="100"/>
          <a:sy n="110" d="100"/>
        </p:scale>
        <p:origin x="630" y="96"/>
      </p:cViewPr>
      <p:guideLst/>
    </p:cSldViewPr>
  </p:slideViewPr>
  <p:outlineViewPr>
    <p:cViewPr>
      <p:scale>
        <a:sx n="33" d="100"/>
        <a:sy n="33" d="100"/>
      </p:scale>
      <p:origin x="0" y="-24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1" Type="http://schemas.openxmlformats.org/officeDocument/2006/relationships/hyperlink" Target="https://www.youtube.com/watch?v=rVWqVqNp4rw"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youtube.com/watch?v=rVWqVqNp4rw"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558E92-554F-4995-9428-886AD8CC2E28}"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9519A216-D8F1-4273-A2EF-F6CF8B8E81E3}">
      <dgm:prSet/>
      <dgm:spPr/>
      <dgm:t>
        <a:bodyPr/>
        <a:lstStyle/>
        <a:p>
          <a:r>
            <a:rPr lang="en-US"/>
            <a:t>All the details, players, timeline, secret societies…; a coordinated effort over time.</a:t>
          </a:r>
        </a:p>
      </dgm:t>
    </dgm:pt>
    <dgm:pt modelId="{AB403ED3-B0AE-438B-A7F4-B3DCFC72B876}" type="parTrans" cxnId="{3C9F5BD3-E916-40A5-972D-F09A9AA0A906}">
      <dgm:prSet/>
      <dgm:spPr/>
      <dgm:t>
        <a:bodyPr/>
        <a:lstStyle/>
        <a:p>
          <a:endParaRPr lang="en-US"/>
        </a:p>
      </dgm:t>
    </dgm:pt>
    <dgm:pt modelId="{694CBCC2-69E9-4A4E-94B7-D7A0B422FD9E}" type="sibTrans" cxnId="{3C9F5BD3-E916-40A5-972D-F09A9AA0A906}">
      <dgm:prSet/>
      <dgm:spPr/>
      <dgm:t>
        <a:bodyPr/>
        <a:lstStyle/>
        <a:p>
          <a:endParaRPr lang="en-US"/>
        </a:p>
      </dgm:t>
    </dgm:pt>
    <dgm:pt modelId="{F978B2C3-77F2-4E03-B47F-EA47A366A4CF}">
      <dgm:prSet/>
      <dgm:spPr/>
      <dgm:t>
        <a:bodyPr/>
        <a:lstStyle/>
        <a:p>
          <a:r>
            <a:rPr lang="en-US"/>
            <a:t>Part of the battle for the souls of all men who don’t follow the God of the Bible.  They follow the false light believing they will be saved by serving Satan’s anti-Christ system – they are all walking into the ultimate trap.</a:t>
          </a:r>
        </a:p>
      </dgm:t>
    </dgm:pt>
    <dgm:pt modelId="{89FC6025-5FA3-43C3-9244-8DCC173D7EE2}" type="parTrans" cxnId="{9D5B33A0-C5BD-4155-9198-8DCA9C20E823}">
      <dgm:prSet/>
      <dgm:spPr/>
      <dgm:t>
        <a:bodyPr/>
        <a:lstStyle/>
        <a:p>
          <a:endParaRPr lang="en-US"/>
        </a:p>
      </dgm:t>
    </dgm:pt>
    <dgm:pt modelId="{8B37732B-62AB-4952-9BC3-BAF6B4AADA62}" type="sibTrans" cxnId="{9D5B33A0-C5BD-4155-9198-8DCA9C20E823}">
      <dgm:prSet/>
      <dgm:spPr/>
      <dgm:t>
        <a:bodyPr/>
        <a:lstStyle/>
        <a:p>
          <a:endParaRPr lang="en-US"/>
        </a:p>
      </dgm:t>
    </dgm:pt>
    <dgm:pt modelId="{B289ADB7-7BAB-4599-AD36-4E5AB2940E92}">
      <dgm:prSet custT="1"/>
      <dgm:spPr/>
      <dgm:t>
        <a:bodyPr/>
        <a:lstStyle/>
        <a:p>
          <a:r>
            <a:rPr lang="en-US" sz="1800" u="sng" dirty="0">
              <a:hlinkClick xmlns:r="http://schemas.openxmlformats.org/officeDocument/2006/relationships" r:id="rId1"/>
            </a:rPr>
            <a:t>https://www.youtube.com/watch?v=rVWqVqNp4rw</a:t>
          </a:r>
          <a:endParaRPr lang="en-US" sz="1800" dirty="0"/>
        </a:p>
      </dgm:t>
    </dgm:pt>
    <dgm:pt modelId="{371265BD-53D6-48B6-9B90-E6310580C023}" type="parTrans" cxnId="{C0657FAC-90E5-4DE0-BE83-60EB41FB5AF6}">
      <dgm:prSet/>
      <dgm:spPr/>
      <dgm:t>
        <a:bodyPr/>
        <a:lstStyle/>
        <a:p>
          <a:endParaRPr lang="en-US"/>
        </a:p>
      </dgm:t>
    </dgm:pt>
    <dgm:pt modelId="{F734C8F0-3409-4127-81FB-0E2D87875870}" type="sibTrans" cxnId="{C0657FAC-90E5-4DE0-BE83-60EB41FB5AF6}">
      <dgm:prSet/>
      <dgm:spPr/>
      <dgm:t>
        <a:bodyPr/>
        <a:lstStyle/>
        <a:p>
          <a:endParaRPr lang="en-US"/>
        </a:p>
      </dgm:t>
    </dgm:pt>
    <dgm:pt modelId="{5230065B-9230-4368-BD96-EDA8349DC2F6}" type="pres">
      <dgm:prSet presAssocID="{7D558E92-554F-4995-9428-886AD8CC2E28}" presName="Name0" presStyleCnt="0">
        <dgm:presLayoutVars>
          <dgm:dir/>
          <dgm:animLvl val="lvl"/>
          <dgm:resizeHandles val="exact"/>
        </dgm:presLayoutVars>
      </dgm:prSet>
      <dgm:spPr/>
    </dgm:pt>
    <dgm:pt modelId="{2E2CBBA7-74CB-4172-AB45-37F532C30DE2}" type="pres">
      <dgm:prSet presAssocID="{B289ADB7-7BAB-4599-AD36-4E5AB2940E92}" presName="boxAndChildren" presStyleCnt="0"/>
      <dgm:spPr/>
    </dgm:pt>
    <dgm:pt modelId="{C00CA2F4-F361-471D-B2C7-9E37C936C584}" type="pres">
      <dgm:prSet presAssocID="{B289ADB7-7BAB-4599-AD36-4E5AB2940E92}" presName="parentTextBox" presStyleLbl="node1" presStyleIdx="0" presStyleCnt="3"/>
      <dgm:spPr/>
    </dgm:pt>
    <dgm:pt modelId="{D170AF23-D232-45C2-B660-0B36E3D40A07}" type="pres">
      <dgm:prSet presAssocID="{8B37732B-62AB-4952-9BC3-BAF6B4AADA62}" presName="sp" presStyleCnt="0"/>
      <dgm:spPr/>
    </dgm:pt>
    <dgm:pt modelId="{8622AA43-C998-4DBB-BD7D-4BC396ECE056}" type="pres">
      <dgm:prSet presAssocID="{F978B2C3-77F2-4E03-B47F-EA47A366A4CF}" presName="arrowAndChildren" presStyleCnt="0"/>
      <dgm:spPr/>
    </dgm:pt>
    <dgm:pt modelId="{D34DC071-CA2C-46AD-8D77-F692F0974A1C}" type="pres">
      <dgm:prSet presAssocID="{F978B2C3-77F2-4E03-B47F-EA47A366A4CF}" presName="parentTextArrow" presStyleLbl="node1" presStyleIdx="1" presStyleCnt="3"/>
      <dgm:spPr/>
    </dgm:pt>
    <dgm:pt modelId="{DCD61282-CA0A-472F-AD43-5B5DAFB5CB9B}" type="pres">
      <dgm:prSet presAssocID="{694CBCC2-69E9-4A4E-94B7-D7A0B422FD9E}" presName="sp" presStyleCnt="0"/>
      <dgm:spPr/>
    </dgm:pt>
    <dgm:pt modelId="{126C5C14-A56B-4175-AE77-1FFCF40D128B}" type="pres">
      <dgm:prSet presAssocID="{9519A216-D8F1-4273-A2EF-F6CF8B8E81E3}" presName="arrowAndChildren" presStyleCnt="0"/>
      <dgm:spPr/>
    </dgm:pt>
    <dgm:pt modelId="{52A842C4-5877-46C6-BE1A-ADEA71A998D0}" type="pres">
      <dgm:prSet presAssocID="{9519A216-D8F1-4273-A2EF-F6CF8B8E81E3}" presName="parentTextArrow" presStyleLbl="node1" presStyleIdx="2" presStyleCnt="3"/>
      <dgm:spPr/>
    </dgm:pt>
  </dgm:ptLst>
  <dgm:cxnLst>
    <dgm:cxn modelId="{335F9110-C102-416F-AFDE-59F3320561ED}" type="presOf" srcId="{F978B2C3-77F2-4E03-B47F-EA47A366A4CF}" destId="{D34DC071-CA2C-46AD-8D77-F692F0974A1C}" srcOrd="0" destOrd="0" presId="urn:microsoft.com/office/officeart/2005/8/layout/process4"/>
    <dgm:cxn modelId="{9D5B33A0-C5BD-4155-9198-8DCA9C20E823}" srcId="{7D558E92-554F-4995-9428-886AD8CC2E28}" destId="{F978B2C3-77F2-4E03-B47F-EA47A366A4CF}" srcOrd="1" destOrd="0" parTransId="{89FC6025-5FA3-43C3-9244-8DCC173D7EE2}" sibTransId="{8B37732B-62AB-4952-9BC3-BAF6B4AADA62}"/>
    <dgm:cxn modelId="{9EB87AA4-0309-4BC6-9BBA-12B6D3DC4887}" type="presOf" srcId="{7D558E92-554F-4995-9428-886AD8CC2E28}" destId="{5230065B-9230-4368-BD96-EDA8349DC2F6}" srcOrd="0" destOrd="0" presId="urn:microsoft.com/office/officeart/2005/8/layout/process4"/>
    <dgm:cxn modelId="{C0657FAC-90E5-4DE0-BE83-60EB41FB5AF6}" srcId="{7D558E92-554F-4995-9428-886AD8CC2E28}" destId="{B289ADB7-7BAB-4599-AD36-4E5AB2940E92}" srcOrd="2" destOrd="0" parTransId="{371265BD-53D6-48B6-9B90-E6310580C023}" sibTransId="{F734C8F0-3409-4127-81FB-0E2D87875870}"/>
    <dgm:cxn modelId="{095CACC2-4501-4117-831A-1391A48DC42A}" type="presOf" srcId="{9519A216-D8F1-4273-A2EF-F6CF8B8E81E3}" destId="{52A842C4-5877-46C6-BE1A-ADEA71A998D0}" srcOrd="0" destOrd="0" presId="urn:microsoft.com/office/officeart/2005/8/layout/process4"/>
    <dgm:cxn modelId="{525414D1-E9BF-4CD1-831D-CDF56A72A906}" type="presOf" srcId="{B289ADB7-7BAB-4599-AD36-4E5AB2940E92}" destId="{C00CA2F4-F361-471D-B2C7-9E37C936C584}" srcOrd="0" destOrd="0" presId="urn:microsoft.com/office/officeart/2005/8/layout/process4"/>
    <dgm:cxn modelId="{3C9F5BD3-E916-40A5-972D-F09A9AA0A906}" srcId="{7D558E92-554F-4995-9428-886AD8CC2E28}" destId="{9519A216-D8F1-4273-A2EF-F6CF8B8E81E3}" srcOrd="0" destOrd="0" parTransId="{AB403ED3-B0AE-438B-A7F4-B3DCFC72B876}" sibTransId="{694CBCC2-69E9-4A4E-94B7-D7A0B422FD9E}"/>
    <dgm:cxn modelId="{E8E89D85-3C2E-44AA-BCAA-BF822CAD1059}" type="presParOf" srcId="{5230065B-9230-4368-BD96-EDA8349DC2F6}" destId="{2E2CBBA7-74CB-4172-AB45-37F532C30DE2}" srcOrd="0" destOrd="0" presId="urn:microsoft.com/office/officeart/2005/8/layout/process4"/>
    <dgm:cxn modelId="{EFFC5D7C-30EF-4F1A-9367-4C34E5546184}" type="presParOf" srcId="{2E2CBBA7-74CB-4172-AB45-37F532C30DE2}" destId="{C00CA2F4-F361-471D-B2C7-9E37C936C584}" srcOrd="0" destOrd="0" presId="urn:microsoft.com/office/officeart/2005/8/layout/process4"/>
    <dgm:cxn modelId="{0F20F3D3-EC23-422F-A0DE-8649B2A97307}" type="presParOf" srcId="{5230065B-9230-4368-BD96-EDA8349DC2F6}" destId="{D170AF23-D232-45C2-B660-0B36E3D40A07}" srcOrd="1" destOrd="0" presId="urn:microsoft.com/office/officeart/2005/8/layout/process4"/>
    <dgm:cxn modelId="{5EA5B718-18F0-48CD-BA93-CF042B222B2C}" type="presParOf" srcId="{5230065B-9230-4368-BD96-EDA8349DC2F6}" destId="{8622AA43-C998-4DBB-BD7D-4BC396ECE056}" srcOrd="2" destOrd="0" presId="urn:microsoft.com/office/officeart/2005/8/layout/process4"/>
    <dgm:cxn modelId="{A508C1F5-A502-446D-B717-3C994B4BE3AE}" type="presParOf" srcId="{8622AA43-C998-4DBB-BD7D-4BC396ECE056}" destId="{D34DC071-CA2C-46AD-8D77-F692F0974A1C}" srcOrd="0" destOrd="0" presId="urn:microsoft.com/office/officeart/2005/8/layout/process4"/>
    <dgm:cxn modelId="{52992870-77C5-4140-83D2-65BA814AF8DD}" type="presParOf" srcId="{5230065B-9230-4368-BD96-EDA8349DC2F6}" destId="{DCD61282-CA0A-472F-AD43-5B5DAFB5CB9B}" srcOrd="3" destOrd="0" presId="urn:microsoft.com/office/officeart/2005/8/layout/process4"/>
    <dgm:cxn modelId="{94A0A7D8-4553-4F60-AC38-EDF4FDE9D328}" type="presParOf" srcId="{5230065B-9230-4368-BD96-EDA8349DC2F6}" destId="{126C5C14-A56B-4175-AE77-1FFCF40D128B}" srcOrd="4" destOrd="0" presId="urn:microsoft.com/office/officeart/2005/8/layout/process4"/>
    <dgm:cxn modelId="{56621F39-036A-409E-B2B0-B078BA0B75FA}" type="presParOf" srcId="{126C5C14-A56B-4175-AE77-1FFCF40D128B}" destId="{52A842C4-5877-46C6-BE1A-ADEA71A998D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F291C0-1D9A-424C-8022-DDC3A347EB29}"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107EF96F-83E3-4A7D-A1BE-DB289B9EA9C6}">
      <dgm:prSet/>
      <dgm:spPr/>
      <dgm:t>
        <a:bodyPr/>
        <a:lstStyle/>
        <a:p>
          <a:r>
            <a:rPr lang="en-US"/>
            <a:t>Genesis 3:15 – God tells us that Satan’s role is a deceiver.</a:t>
          </a:r>
        </a:p>
      </dgm:t>
    </dgm:pt>
    <dgm:pt modelId="{6118FA64-55E3-4F0C-9AE8-A1EA7EB601B4}" type="parTrans" cxnId="{8B797DF1-B0F0-4586-BD19-55CB58752957}">
      <dgm:prSet/>
      <dgm:spPr/>
      <dgm:t>
        <a:bodyPr/>
        <a:lstStyle/>
        <a:p>
          <a:endParaRPr lang="en-US"/>
        </a:p>
      </dgm:t>
    </dgm:pt>
    <dgm:pt modelId="{E9A43601-14F7-4060-854E-0501F3AF038C}" type="sibTrans" cxnId="{8B797DF1-B0F0-4586-BD19-55CB58752957}">
      <dgm:prSet/>
      <dgm:spPr/>
      <dgm:t>
        <a:bodyPr/>
        <a:lstStyle/>
        <a:p>
          <a:endParaRPr lang="en-US"/>
        </a:p>
      </dgm:t>
    </dgm:pt>
    <dgm:pt modelId="{827F9E52-F557-4670-892C-4C86F3363AAA}">
      <dgm:prSet/>
      <dgm:spPr/>
      <dgm:t>
        <a:bodyPr/>
        <a:lstStyle/>
        <a:p>
          <a:r>
            <a:rPr lang="en-US"/>
            <a:t>“And I will put enmity between you and the woman, and between your seed and her seed; He shall bruise your head, and you shall bruise His heel.”</a:t>
          </a:r>
        </a:p>
      </dgm:t>
    </dgm:pt>
    <dgm:pt modelId="{063D9620-2718-4DAB-901C-447E664A65DC}" type="parTrans" cxnId="{9244D477-EFD1-4FF3-A2F3-E2A8A4FC41F2}">
      <dgm:prSet/>
      <dgm:spPr/>
      <dgm:t>
        <a:bodyPr/>
        <a:lstStyle/>
        <a:p>
          <a:endParaRPr lang="en-US"/>
        </a:p>
      </dgm:t>
    </dgm:pt>
    <dgm:pt modelId="{EEF16C1A-5E0D-4319-AE68-04DA59D5CCD8}" type="sibTrans" cxnId="{9244D477-EFD1-4FF3-A2F3-E2A8A4FC41F2}">
      <dgm:prSet/>
      <dgm:spPr/>
      <dgm:t>
        <a:bodyPr/>
        <a:lstStyle/>
        <a:p>
          <a:endParaRPr lang="en-US"/>
        </a:p>
      </dgm:t>
    </dgm:pt>
    <dgm:pt modelId="{0E9D63AA-61E4-438A-930A-5E14D8A31358}" type="pres">
      <dgm:prSet presAssocID="{88F291C0-1D9A-424C-8022-DDC3A347EB29}" presName="hierChild1" presStyleCnt="0">
        <dgm:presLayoutVars>
          <dgm:chPref val="1"/>
          <dgm:dir/>
          <dgm:animOne val="branch"/>
          <dgm:animLvl val="lvl"/>
          <dgm:resizeHandles/>
        </dgm:presLayoutVars>
      </dgm:prSet>
      <dgm:spPr/>
    </dgm:pt>
    <dgm:pt modelId="{30C6FFFD-F5E5-45A2-907A-421F07166EBD}" type="pres">
      <dgm:prSet presAssocID="{107EF96F-83E3-4A7D-A1BE-DB289B9EA9C6}" presName="hierRoot1" presStyleCnt="0"/>
      <dgm:spPr/>
    </dgm:pt>
    <dgm:pt modelId="{908BCF15-956D-4BCF-9B1F-1AD5CFA40F2F}" type="pres">
      <dgm:prSet presAssocID="{107EF96F-83E3-4A7D-A1BE-DB289B9EA9C6}" presName="composite" presStyleCnt="0"/>
      <dgm:spPr/>
    </dgm:pt>
    <dgm:pt modelId="{DA74A08E-6111-4C05-B422-69CF5E91444C}" type="pres">
      <dgm:prSet presAssocID="{107EF96F-83E3-4A7D-A1BE-DB289B9EA9C6}" presName="background" presStyleLbl="node0" presStyleIdx="0" presStyleCnt="2"/>
      <dgm:spPr/>
    </dgm:pt>
    <dgm:pt modelId="{16D56EEE-2237-48B0-9E2D-666F8547A494}" type="pres">
      <dgm:prSet presAssocID="{107EF96F-83E3-4A7D-A1BE-DB289B9EA9C6}" presName="text" presStyleLbl="fgAcc0" presStyleIdx="0" presStyleCnt="2">
        <dgm:presLayoutVars>
          <dgm:chPref val="3"/>
        </dgm:presLayoutVars>
      </dgm:prSet>
      <dgm:spPr/>
    </dgm:pt>
    <dgm:pt modelId="{E975F44C-C10B-4737-9E46-F001EAC4A679}" type="pres">
      <dgm:prSet presAssocID="{107EF96F-83E3-4A7D-A1BE-DB289B9EA9C6}" presName="hierChild2" presStyleCnt="0"/>
      <dgm:spPr/>
    </dgm:pt>
    <dgm:pt modelId="{15F7B865-AF53-4F54-9333-CAF3BCD6E010}" type="pres">
      <dgm:prSet presAssocID="{827F9E52-F557-4670-892C-4C86F3363AAA}" presName="hierRoot1" presStyleCnt="0"/>
      <dgm:spPr/>
    </dgm:pt>
    <dgm:pt modelId="{9D092C22-A046-4503-9C4C-7664F1583FFD}" type="pres">
      <dgm:prSet presAssocID="{827F9E52-F557-4670-892C-4C86F3363AAA}" presName="composite" presStyleCnt="0"/>
      <dgm:spPr/>
    </dgm:pt>
    <dgm:pt modelId="{7EE55983-2C55-434C-99C3-C48061E3F927}" type="pres">
      <dgm:prSet presAssocID="{827F9E52-F557-4670-892C-4C86F3363AAA}" presName="background" presStyleLbl="node0" presStyleIdx="1" presStyleCnt="2"/>
      <dgm:spPr/>
    </dgm:pt>
    <dgm:pt modelId="{486981DF-BF7F-461C-A73B-A2AE099172DF}" type="pres">
      <dgm:prSet presAssocID="{827F9E52-F557-4670-892C-4C86F3363AAA}" presName="text" presStyleLbl="fgAcc0" presStyleIdx="1" presStyleCnt="2">
        <dgm:presLayoutVars>
          <dgm:chPref val="3"/>
        </dgm:presLayoutVars>
      </dgm:prSet>
      <dgm:spPr/>
    </dgm:pt>
    <dgm:pt modelId="{355FF3A8-5725-4319-8443-5554854B02C8}" type="pres">
      <dgm:prSet presAssocID="{827F9E52-F557-4670-892C-4C86F3363AAA}" presName="hierChild2" presStyleCnt="0"/>
      <dgm:spPr/>
    </dgm:pt>
  </dgm:ptLst>
  <dgm:cxnLst>
    <dgm:cxn modelId="{EA4B884E-4BA6-458D-959D-1F47AE224365}" type="presOf" srcId="{88F291C0-1D9A-424C-8022-DDC3A347EB29}" destId="{0E9D63AA-61E4-438A-930A-5E14D8A31358}" srcOrd="0" destOrd="0" presId="urn:microsoft.com/office/officeart/2005/8/layout/hierarchy1"/>
    <dgm:cxn modelId="{9244D477-EFD1-4FF3-A2F3-E2A8A4FC41F2}" srcId="{88F291C0-1D9A-424C-8022-DDC3A347EB29}" destId="{827F9E52-F557-4670-892C-4C86F3363AAA}" srcOrd="1" destOrd="0" parTransId="{063D9620-2718-4DAB-901C-447E664A65DC}" sibTransId="{EEF16C1A-5E0D-4319-AE68-04DA59D5CCD8}"/>
    <dgm:cxn modelId="{757261AD-38F7-4F49-A085-41F4C799E31E}" type="presOf" srcId="{827F9E52-F557-4670-892C-4C86F3363AAA}" destId="{486981DF-BF7F-461C-A73B-A2AE099172DF}" srcOrd="0" destOrd="0" presId="urn:microsoft.com/office/officeart/2005/8/layout/hierarchy1"/>
    <dgm:cxn modelId="{1ED42EC0-0B87-4DCF-BCFD-898191973F91}" type="presOf" srcId="{107EF96F-83E3-4A7D-A1BE-DB289B9EA9C6}" destId="{16D56EEE-2237-48B0-9E2D-666F8547A494}" srcOrd="0" destOrd="0" presId="urn:microsoft.com/office/officeart/2005/8/layout/hierarchy1"/>
    <dgm:cxn modelId="{8B797DF1-B0F0-4586-BD19-55CB58752957}" srcId="{88F291C0-1D9A-424C-8022-DDC3A347EB29}" destId="{107EF96F-83E3-4A7D-A1BE-DB289B9EA9C6}" srcOrd="0" destOrd="0" parTransId="{6118FA64-55E3-4F0C-9AE8-A1EA7EB601B4}" sibTransId="{E9A43601-14F7-4060-854E-0501F3AF038C}"/>
    <dgm:cxn modelId="{FF32A27F-2BC4-495A-815E-AC5986C3FF6D}" type="presParOf" srcId="{0E9D63AA-61E4-438A-930A-5E14D8A31358}" destId="{30C6FFFD-F5E5-45A2-907A-421F07166EBD}" srcOrd="0" destOrd="0" presId="urn:microsoft.com/office/officeart/2005/8/layout/hierarchy1"/>
    <dgm:cxn modelId="{B3821E89-37C3-412E-95A4-96B23B7F92F0}" type="presParOf" srcId="{30C6FFFD-F5E5-45A2-907A-421F07166EBD}" destId="{908BCF15-956D-4BCF-9B1F-1AD5CFA40F2F}" srcOrd="0" destOrd="0" presId="urn:microsoft.com/office/officeart/2005/8/layout/hierarchy1"/>
    <dgm:cxn modelId="{2D741FFE-8E21-4185-BD30-C7C69D56694D}" type="presParOf" srcId="{908BCF15-956D-4BCF-9B1F-1AD5CFA40F2F}" destId="{DA74A08E-6111-4C05-B422-69CF5E91444C}" srcOrd="0" destOrd="0" presId="urn:microsoft.com/office/officeart/2005/8/layout/hierarchy1"/>
    <dgm:cxn modelId="{6BC54916-59ED-4286-A6C4-7D21DB1559D9}" type="presParOf" srcId="{908BCF15-956D-4BCF-9B1F-1AD5CFA40F2F}" destId="{16D56EEE-2237-48B0-9E2D-666F8547A494}" srcOrd="1" destOrd="0" presId="urn:microsoft.com/office/officeart/2005/8/layout/hierarchy1"/>
    <dgm:cxn modelId="{ECFDAD87-AFD0-4804-8E1E-11257B6226EA}" type="presParOf" srcId="{30C6FFFD-F5E5-45A2-907A-421F07166EBD}" destId="{E975F44C-C10B-4737-9E46-F001EAC4A679}" srcOrd="1" destOrd="0" presId="urn:microsoft.com/office/officeart/2005/8/layout/hierarchy1"/>
    <dgm:cxn modelId="{1A39699E-3DCB-45AC-9B37-5F309AB322D2}" type="presParOf" srcId="{0E9D63AA-61E4-438A-930A-5E14D8A31358}" destId="{15F7B865-AF53-4F54-9333-CAF3BCD6E010}" srcOrd="1" destOrd="0" presId="urn:microsoft.com/office/officeart/2005/8/layout/hierarchy1"/>
    <dgm:cxn modelId="{9B378E02-9DC3-4CEF-AB65-B36C1EA102ED}" type="presParOf" srcId="{15F7B865-AF53-4F54-9333-CAF3BCD6E010}" destId="{9D092C22-A046-4503-9C4C-7664F1583FFD}" srcOrd="0" destOrd="0" presId="urn:microsoft.com/office/officeart/2005/8/layout/hierarchy1"/>
    <dgm:cxn modelId="{2F0CDB5D-FA33-4FE0-BF74-C1D53B717794}" type="presParOf" srcId="{9D092C22-A046-4503-9C4C-7664F1583FFD}" destId="{7EE55983-2C55-434C-99C3-C48061E3F927}" srcOrd="0" destOrd="0" presId="urn:microsoft.com/office/officeart/2005/8/layout/hierarchy1"/>
    <dgm:cxn modelId="{42914ECF-A574-40D1-A7FD-19F33D90DEE9}" type="presParOf" srcId="{9D092C22-A046-4503-9C4C-7664F1583FFD}" destId="{486981DF-BF7F-461C-A73B-A2AE099172DF}" srcOrd="1" destOrd="0" presId="urn:microsoft.com/office/officeart/2005/8/layout/hierarchy1"/>
    <dgm:cxn modelId="{A4A3C80D-FF17-40EE-981A-0C7374CAA0C7}" type="presParOf" srcId="{15F7B865-AF53-4F54-9333-CAF3BCD6E010}" destId="{355FF3A8-5725-4319-8443-5554854B02C8}"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08D97E-95F6-49BC-BC90-3F45B5013F1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38C177C-E8BB-4825-991D-677B6AA1284C}">
      <dgm:prSet/>
      <dgm:spPr/>
      <dgm:t>
        <a:bodyPr/>
        <a:lstStyle/>
        <a:p>
          <a:r>
            <a:rPr lang="en-US" dirty="0"/>
            <a:t>Romans 1:20: For since the creation of the world God’s invisible qualities—his eternal power and divine nature—have been clearly seen, being understood from what has been made, so that people are without excuse</a:t>
          </a:r>
        </a:p>
      </dgm:t>
    </dgm:pt>
    <dgm:pt modelId="{9ADCF550-1745-437D-A6EF-493B9EF4A505}" type="parTrans" cxnId="{EC10A251-540A-4750-90C3-82791F8AB9DA}">
      <dgm:prSet/>
      <dgm:spPr/>
      <dgm:t>
        <a:bodyPr/>
        <a:lstStyle/>
        <a:p>
          <a:endParaRPr lang="en-US"/>
        </a:p>
      </dgm:t>
    </dgm:pt>
    <dgm:pt modelId="{0744E09C-29C2-4412-A74A-EB3F253CF55F}" type="sibTrans" cxnId="{EC10A251-540A-4750-90C3-82791F8AB9DA}">
      <dgm:prSet/>
      <dgm:spPr/>
      <dgm:t>
        <a:bodyPr/>
        <a:lstStyle/>
        <a:p>
          <a:endParaRPr lang="en-US"/>
        </a:p>
      </dgm:t>
    </dgm:pt>
    <dgm:pt modelId="{9C86284B-0269-441E-A850-AB2FDF143FF5}">
      <dgm:prSet/>
      <dgm:spPr/>
      <dgm:t>
        <a:bodyPr/>
        <a:lstStyle/>
        <a:p>
          <a:r>
            <a:rPr lang="en-US"/>
            <a:t>Romans 3:23: For all have sinned and fall short of the glory of God</a:t>
          </a:r>
        </a:p>
      </dgm:t>
    </dgm:pt>
    <dgm:pt modelId="{2A64FF55-F73E-4180-B40F-9624675DDF77}" type="parTrans" cxnId="{501D0898-0EFF-444E-9983-B7AF7EE89F45}">
      <dgm:prSet/>
      <dgm:spPr/>
      <dgm:t>
        <a:bodyPr/>
        <a:lstStyle/>
        <a:p>
          <a:endParaRPr lang="en-US"/>
        </a:p>
      </dgm:t>
    </dgm:pt>
    <dgm:pt modelId="{28329950-D9AC-491A-97AD-48E457645211}" type="sibTrans" cxnId="{501D0898-0EFF-444E-9983-B7AF7EE89F45}">
      <dgm:prSet/>
      <dgm:spPr/>
      <dgm:t>
        <a:bodyPr/>
        <a:lstStyle/>
        <a:p>
          <a:endParaRPr lang="en-US"/>
        </a:p>
      </dgm:t>
    </dgm:pt>
    <dgm:pt modelId="{6BA163CE-4539-4B5F-862D-0360B363B203}">
      <dgm:prSet/>
      <dgm:spPr/>
      <dgm:t>
        <a:bodyPr/>
        <a:lstStyle/>
        <a:p>
          <a:r>
            <a:rPr lang="en-US"/>
            <a:t>Romans 6:23: For the wages of sin is death, but the gift of God is eternal life in Christ Jesus our Lord</a:t>
          </a:r>
        </a:p>
      </dgm:t>
    </dgm:pt>
    <dgm:pt modelId="{6F95370D-10ED-41B5-9667-55AA9D97B8F4}" type="parTrans" cxnId="{4BB48354-C084-4888-862F-9830214EAA2C}">
      <dgm:prSet/>
      <dgm:spPr/>
      <dgm:t>
        <a:bodyPr/>
        <a:lstStyle/>
        <a:p>
          <a:endParaRPr lang="en-US"/>
        </a:p>
      </dgm:t>
    </dgm:pt>
    <dgm:pt modelId="{FE0E8058-88C9-4890-85E8-C1BCE770A53E}" type="sibTrans" cxnId="{4BB48354-C084-4888-862F-9830214EAA2C}">
      <dgm:prSet/>
      <dgm:spPr/>
      <dgm:t>
        <a:bodyPr/>
        <a:lstStyle/>
        <a:p>
          <a:endParaRPr lang="en-US"/>
        </a:p>
      </dgm:t>
    </dgm:pt>
    <dgm:pt modelId="{4FFE9574-DEF7-4E94-8B39-A416F7294D7B}">
      <dgm:prSet/>
      <dgm:spPr/>
      <dgm:t>
        <a:bodyPr/>
        <a:lstStyle/>
        <a:p>
          <a:r>
            <a:rPr lang="en-US"/>
            <a:t>John 3:16: For God so loved the world that he gave his one and only Son, that whoever  believes in Him shall not perish but have eternal life</a:t>
          </a:r>
        </a:p>
      </dgm:t>
    </dgm:pt>
    <dgm:pt modelId="{FFD8AA62-047A-4D9E-8B1F-354B8A86C3EA}" type="parTrans" cxnId="{D91B4313-94CB-4E66-A049-7DBF1A473BC7}">
      <dgm:prSet/>
      <dgm:spPr/>
      <dgm:t>
        <a:bodyPr/>
        <a:lstStyle/>
        <a:p>
          <a:endParaRPr lang="en-US"/>
        </a:p>
      </dgm:t>
    </dgm:pt>
    <dgm:pt modelId="{1033DC63-4A30-4A5E-8DF0-634FF1929B76}" type="sibTrans" cxnId="{D91B4313-94CB-4E66-A049-7DBF1A473BC7}">
      <dgm:prSet/>
      <dgm:spPr/>
      <dgm:t>
        <a:bodyPr/>
        <a:lstStyle/>
        <a:p>
          <a:endParaRPr lang="en-US"/>
        </a:p>
      </dgm:t>
    </dgm:pt>
    <dgm:pt modelId="{60B6F736-8206-4AF9-824E-B62475CB014D}">
      <dgm:prSet/>
      <dgm:spPr/>
      <dgm:t>
        <a:bodyPr/>
        <a:lstStyle/>
        <a:p>
          <a:r>
            <a:rPr lang="en-US" dirty="0"/>
            <a:t>Ephesians 2:8-9:  For it is by grace you have been saved, through faith—and this is not from yourselves, it is the gift of God— not by works, so that no one can boast</a:t>
          </a:r>
        </a:p>
      </dgm:t>
    </dgm:pt>
    <dgm:pt modelId="{0024481B-FD66-4CF6-A496-129BCE4535DC}" type="parTrans" cxnId="{1A000C47-7BAB-453C-8F8E-9EAF0613CB42}">
      <dgm:prSet/>
      <dgm:spPr/>
      <dgm:t>
        <a:bodyPr/>
        <a:lstStyle/>
        <a:p>
          <a:endParaRPr lang="en-US"/>
        </a:p>
      </dgm:t>
    </dgm:pt>
    <dgm:pt modelId="{7BE8D060-E5A3-4B28-8F5F-8151C92114B4}" type="sibTrans" cxnId="{1A000C47-7BAB-453C-8F8E-9EAF0613CB42}">
      <dgm:prSet/>
      <dgm:spPr/>
      <dgm:t>
        <a:bodyPr/>
        <a:lstStyle/>
        <a:p>
          <a:endParaRPr lang="en-US"/>
        </a:p>
      </dgm:t>
    </dgm:pt>
    <dgm:pt modelId="{AB3A696B-04A4-4703-9976-B0D0A5375B12}" type="pres">
      <dgm:prSet presAssocID="{D208D97E-95F6-49BC-BC90-3F45B5013F1F}" presName="linear" presStyleCnt="0">
        <dgm:presLayoutVars>
          <dgm:animLvl val="lvl"/>
          <dgm:resizeHandles val="exact"/>
        </dgm:presLayoutVars>
      </dgm:prSet>
      <dgm:spPr/>
    </dgm:pt>
    <dgm:pt modelId="{08DBBAF1-E75F-4FF1-90B6-6433F0812E18}" type="pres">
      <dgm:prSet presAssocID="{438C177C-E8BB-4825-991D-677B6AA1284C}" presName="parentText" presStyleLbl="node1" presStyleIdx="0" presStyleCnt="5">
        <dgm:presLayoutVars>
          <dgm:chMax val="0"/>
          <dgm:bulletEnabled val="1"/>
        </dgm:presLayoutVars>
      </dgm:prSet>
      <dgm:spPr/>
    </dgm:pt>
    <dgm:pt modelId="{F6633A80-26EB-4A15-B346-E5BB083373AE}" type="pres">
      <dgm:prSet presAssocID="{0744E09C-29C2-4412-A74A-EB3F253CF55F}" presName="spacer" presStyleCnt="0"/>
      <dgm:spPr/>
    </dgm:pt>
    <dgm:pt modelId="{8AE04977-6977-4546-AF94-E2B0C0497316}" type="pres">
      <dgm:prSet presAssocID="{9C86284B-0269-441E-A850-AB2FDF143FF5}" presName="parentText" presStyleLbl="node1" presStyleIdx="1" presStyleCnt="5">
        <dgm:presLayoutVars>
          <dgm:chMax val="0"/>
          <dgm:bulletEnabled val="1"/>
        </dgm:presLayoutVars>
      </dgm:prSet>
      <dgm:spPr/>
    </dgm:pt>
    <dgm:pt modelId="{581547C4-360E-43EE-A8EE-A4D0D74D7472}" type="pres">
      <dgm:prSet presAssocID="{28329950-D9AC-491A-97AD-48E457645211}" presName="spacer" presStyleCnt="0"/>
      <dgm:spPr/>
    </dgm:pt>
    <dgm:pt modelId="{7566B0D8-2FCA-4FAA-9C7B-7DB504925104}" type="pres">
      <dgm:prSet presAssocID="{6BA163CE-4539-4B5F-862D-0360B363B203}" presName="parentText" presStyleLbl="node1" presStyleIdx="2" presStyleCnt="5">
        <dgm:presLayoutVars>
          <dgm:chMax val="0"/>
          <dgm:bulletEnabled val="1"/>
        </dgm:presLayoutVars>
      </dgm:prSet>
      <dgm:spPr/>
    </dgm:pt>
    <dgm:pt modelId="{978F72FB-6DD4-4102-93B7-75527A222796}" type="pres">
      <dgm:prSet presAssocID="{FE0E8058-88C9-4890-85E8-C1BCE770A53E}" presName="spacer" presStyleCnt="0"/>
      <dgm:spPr/>
    </dgm:pt>
    <dgm:pt modelId="{A824D2CD-9EC4-4658-82C4-6F28C3B4EABF}" type="pres">
      <dgm:prSet presAssocID="{4FFE9574-DEF7-4E94-8B39-A416F7294D7B}" presName="parentText" presStyleLbl="node1" presStyleIdx="3" presStyleCnt="5">
        <dgm:presLayoutVars>
          <dgm:chMax val="0"/>
          <dgm:bulletEnabled val="1"/>
        </dgm:presLayoutVars>
      </dgm:prSet>
      <dgm:spPr/>
    </dgm:pt>
    <dgm:pt modelId="{25A7EC47-9BBA-4820-816A-79173343E98A}" type="pres">
      <dgm:prSet presAssocID="{1033DC63-4A30-4A5E-8DF0-634FF1929B76}" presName="spacer" presStyleCnt="0"/>
      <dgm:spPr/>
    </dgm:pt>
    <dgm:pt modelId="{7416ECC0-C392-45E2-9484-3DC46802F316}" type="pres">
      <dgm:prSet presAssocID="{60B6F736-8206-4AF9-824E-B62475CB014D}" presName="parentText" presStyleLbl="node1" presStyleIdx="4" presStyleCnt="5">
        <dgm:presLayoutVars>
          <dgm:chMax val="0"/>
          <dgm:bulletEnabled val="1"/>
        </dgm:presLayoutVars>
      </dgm:prSet>
      <dgm:spPr/>
    </dgm:pt>
  </dgm:ptLst>
  <dgm:cxnLst>
    <dgm:cxn modelId="{0EDBC700-6E8B-4436-8B03-B2D8357C9C5F}" type="presOf" srcId="{438C177C-E8BB-4825-991D-677B6AA1284C}" destId="{08DBBAF1-E75F-4FF1-90B6-6433F0812E18}" srcOrd="0" destOrd="0" presId="urn:microsoft.com/office/officeart/2005/8/layout/vList2"/>
    <dgm:cxn modelId="{5CB94511-AC10-4E1B-B4B8-A9D0F2BE8197}" type="presOf" srcId="{60B6F736-8206-4AF9-824E-B62475CB014D}" destId="{7416ECC0-C392-45E2-9484-3DC46802F316}" srcOrd="0" destOrd="0" presId="urn:microsoft.com/office/officeart/2005/8/layout/vList2"/>
    <dgm:cxn modelId="{D91B4313-94CB-4E66-A049-7DBF1A473BC7}" srcId="{D208D97E-95F6-49BC-BC90-3F45B5013F1F}" destId="{4FFE9574-DEF7-4E94-8B39-A416F7294D7B}" srcOrd="3" destOrd="0" parTransId="{FFD8AA62-047A-4D9E-8B1F-354B8A86C3EA}" sibTransId="{1033DC63-4A30-4A5E-8DF0-634FF1929B76}"/>
    <dgm:cxn modelId="{0EA9991B-1FC7-411A-8A53-C03198E09E33}" type="presOf" srcId="{D208D97E-95F6-49BC-BC90-3F45B5013F1F}" destId="{AB3A696B-04A4-4703-9976-B0D0A5375B12}" srcOrd="0" destOrd="0" presId="urn:microsoft.com/office/officeart/2005/8/layout/vList2"/>
    <dgm:cxn modelId="{BE22C11B-126B-4FD1-9EDD-54AFB636E851}" type="presOf" srcId="{4FFE9574-DEF7-4E94-8B39-A416F7294D7B}" destId="{A824D2CD-9EC4-4658-82C4-6F28C3B4EABF}" srcOrd="0" destOrd="0" presId="urn:microsoft.com/office/officeart/2005/8/layout/vList2"/>
    <dgm:cxn modelId="{1A000C47-7BAB-453C-8F8E-9EAF0613CB42}" srcId="{D208D97E-95F6-49BC-BC90-3F45B5013F1F}" destId="{60B6F736-8206-4AF9-824E-B62475CB014D}" srcOrd="4" destOrd="0" parTransId="{0024481B-FD66-4CF6-A496-129BCE4535DC}" sibTransId="{7BE8D060-E5A3-4B28-8F5F-8151C92114B4}"/>
    <dgm:cxn modelId="{EC10A251-540A-4750-90C3-82791F8AB9DA}" srcId="{D208D97E-95F6-49BC-BC90-3F45B5013F1F}" destId="{438C177C-E8BB-4825-991D-677B6AA1284C}" srcOrd="0" destOrd="0" parTransId="{9ADCF550-1745-437D-A6EF-493B9EF4A505}" sibTransId="{0744E09C-29C2-4412-A74A-EB3F253CF55F}"/>
    <dgm:cxn modelId="{4BB48354-C084-4888-862F-9830214EAA2C}" srcId="{D208D97E-95F6-49BC-BC90-3F45B5013F1F}" destId="{6BA163CE-4539-4B5F-862D-0360B363B203}" srcOrd="2" destOrd="0" parTransId="{6F95370D-10ED-41B5-9667-55AA9D97B8F4}" sibTransId="{FE0E8058-88C9-4890-85E8-C1BCE770A53E}"/>
    <dgm:cxn modelId="{501D0898-0EFF-444E-9983-B7AF7EE89F45}" srcId="{D208D97E-95F6-49BC-BC90-3F45B5013F1F}" destId="{9C86284B-0269-441E-A850-AB2FDF143FF5}" srcOrd="1" destOrd="0" parTransId="{2A64FF55-F73E-4180-B40F-9624675DDF77}" sibTransId="{28329950-D9AC-491A-97AD-48E457645211}"/>
    <dgm:cxn modelId="{389072CA-DE56-4E65-8FB1-68A9F6676FAC}" type="presOf" srcId="{6BA163CE-4539-4B5F-862D-0360B363B203}" destId="{7566B0D8-2FCA-4FAA-9C7B-7DB504925104}" srcOrd="0" destOrd="0" presId="urn:microsoft.com/office/officeart/2005/8/layout/vList2"/>
    <dgm:cxn modelId="{AC85B9F3-01ED-4297-8C5C-2125F5B72BD8}" type="presOf" srcId="{9C86284B-0269-441E-A850-AB2FDF143FF5}" destId="{8AE04977-6977-4546-AF94-E2B0C0497316}" srcOrd="0" destOrd="0" presId="urn:microsoft.com/office/officeart/2005/8/layout/vList2"/>
    <dgm:cxn modelId="{BFF24ACF-E1B1-4D12-9144-2B1E3A1F6BFB}" type="presParOf" srcId="{AB3A696B-04A4-4703-9976-B0D0A5375B12}" destId="{08DBBAF1-E75F-4FF1-90B6-6433F0812E18}" srcOrd="0" destOrd="0" presId="urn:microsoft.com/office/officeart/2005/8/layout/vList2"/>
    <dgm:cxn modelId="{91D4A316-7990-4801-9F8B-2E032121B6E3}" type="presParOf" srcId="{AB3A696B-04A4-4703-9976-B0D0A5375B12}" destId="{F6633A80-26EB-4A15-B346-E5BB083373AE}" srcOrd="1" destOrd="0" presId="urn:microsoft.com/office/officeart/2005/8/layout/vList2"/>
    <dgm:cxn modelId="{A9DF5CA1-FD5E-4AC4-A695-6719B9C4F97A}" type="presParOf" srcId="{AB3A696B-04A4-4703-9976-B0D0A5375B12}" destId="{8AE04977-6977-4546-AF94-E2B0C0497316}" srcOrd="2" destOrd="0" presId="urn:microsoft.com/office/officeart/2005/8/layout/vList2"/>
    <dgm:cxn modelId="{52366D13-4162-443B-9008-A31DA6DA7B19}" type="presParOf" srcId="{AB3A696B-04A4-4703-9976-B0D0A5375B12}" destId="{581547C4-360E-43EE-A8EE-A4D0D74D7472}" srcOrd="3" destOrd="0" presId="urn:microsoft.com/office/officeart/2005/8/layout/vList2"/>
    <dgm:cxn modelId="{2FD8C1A9-F76A-485E-9123-8AC05C2E2199}" type="presParOf" srcId="{AB3A696B-04A4-4703-9976-B0D0A5375B12}" destId="{7566B0D8-2FCA-4FAA-9C7B-7DB504925104}" srcOrd="4" destOrd="0" presId="urn:microsoft.com/office/officeart/2005/8/layout/vList2"/>
    <dgm:cxn modelId="{EE9E1F2D-5C19-477F-B74C-59AE8FED018C}" type="presParOf" srcId="{AB3A696B-04A4-4703-9976-B0D0A5375B12}" destId="{978F72FB-6DD4-4102-93B7-75527A222796}" srcOrd="5" destOrd="0" presId="urn:microsoft.com/office/officeart/2005/8/layout/vList2"/>
    <dgm:cxn modelId="{F19B524C-3C02-4410-A22E-C893ABA95DB4}" type="presParOf" srcId="{AB3A696B-04A4-4703-9976-B0D0A5375B12}" destId="{A824D2CD-9EC4-4658-82C4-6F28C3B4EABF}" srcOrd="6" destOrd="0" presId="urn:microsoft.com/office/officeart/2005/8/layout/vList2"/>
    <dgm:cxn modelId="{9A42DA8E-9E27-4644-867E-64B2792C3E9D}" type="presParOf" srcId="{AB3A696B-04A4-4703-9976-B0D0A5375B12}" destId="{25A7EC47-9BBA-4820-816A-79173343E98A}" srcOrd="7" destOrd="0" presId="urn:microsoft.com/office/officeart/2005/8/layout/vList2"/>
    <dgm:cxn modelId="{370F966D-CF2D-47FC-AC23-2987370FB149}" type="presParOf" srcId="{AB3A696B-04A4-4703-9976-B0D0A5375B12}" destId="{7416ECC0-C392-45E2-9484-3DC46802F316}"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929BAF-56EF-4315-A628-4AF35C7373F8}"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11974ED0-48F1-4F82-BA5D-C31A007FFED2}">
      <dgm:prSet/>
      <dgm:spPr/>
      <dgm:t>
        <a:bodyPr/>
        <a:lstStyle/>
        <a:p>
          <a:r>
            <a:rPr lang="en-US" dirty="0"/>
            <a:t>Genesis 50:20:  You intended to harm me, but God intended it for good to accomplish what is now being done, </a:t>
          </a:r>
          <a:r>
            <a:rPr lang="en-US" u="sng" dirty="0"/>
            <a:t>the saving of many lives</a:t>
          </a:r>
        </a:p>
      </dgm:t>
    </dgm:pt>
    <dgm:pt modelId="{AA6112E0-B6E5-4303-AC98-5FFBCDADA216}" type="parTrans" cxnId="{9CEC6464-1403-492C-88FF-1E9ECAD818EE}">
      <dgm:prSet/>
      <dgm:spPr/>
      <dgm:t>
        <a:bodyPr/>
        <a:lstStyle/>
        <a:p>
          <a:endParaRPr lang="en-US"/>
        </a:p>
      </dgm:t>
    </dgm:pt>
    <dgm:pt modelId="{5C4CD530-E877-4C7F-9622-788D1A03B14C}" type="sibTrans" cxnId="{9CEC6464-1403-492C-88FF-1E9ECAD818EE}">
      <dgm:prSet/>
      <dgm:spPr/>
      <dgm:t>
        <a:bodyPr/>
        <a:lstStyle/>
        <a:p>
          <a:endParaRPr lang="en-US"/>
        </a:p>
      </dgm:t>
    </dgm:pt>
    <dgm:pt modelId="{9C40F9CC-EC77-4C7C-8DC9-3944854907CD}">
      <dgm:prSet/>
      <dgm:spPr/>
      <dgm:t>
        <a:bodyPr/>
        <a:lstStyle/>
        <a:p>
          <a:r>
            <a:rPr lang="en-US"/>
            <a:t>Grace was a casualty of war for a time such as this (Esther 4:14)</a:t>
          </a:r>
        </a:p>
      </dgm:t>
    </dgm:pt>
    <dgm:pt modelId="{C437FB63-5E2D-4004-BDE0-DEB537017CC3}" type="parTrans" cxnId="{152D4BD5-9384-44EA-9127-A46CE1F5CF2C}">
      <dgm:prSet/>
      <dgm:spPr/>
      <dgm:t>
        <a:bodyPr/>
        <a:lstStyle/>
        <a:p>
          <a:endParaRPr lang="en-US"/>
        </a:p>
      </dgm:t>
    </dgm:pt>
    <dgm:pt modelId="{769ABA32-E4BA-4928-A6D2-B402DEC9F18A}" type="sibTrans" cxnId="{152D4BD5-9384-44EA-9127-A46CE1F5CF2C}">
      <dgm:prSet/>
      <dgm:spPr/>
      <dgm:t>
        <a:bodyPr/>
        <a:lstStyle/>
        <a:p>
          <a:endParaRPr lang="en-US"/>
        </a:p>
      </dgm:t>
    </dgm:pt>
    <dgm:pt modelId="{A1829930-2EBF-410D-96A1-F21BD3994952}" type="pres">
      <dgm:prSet presAssocID="{D8929BAF-56EF-4315-A628-4AF35C7373F8}" presName="hierChild1" presStyleCnt="0">
        <dgm:presLayoutVars>
          <dgm:chPref val="1"/>
          <dgm:dir/>
          <dgm:animOne val="branch"/>
          <dgm:animLvl val="lvl"/>
          <dgm:resizeHandles/>
        </dgm:presLayoutVars>
      </dgm:prSet>
      <dgm:spPr/>
    </dgm:pt>
    <dgm:pt modelId="{C7FBE5AC-DB7C-40E5-92E4-7ABE7AE623B5}" type="pres">
      <dgm:prSet presAssocID="{11974ED0-48F1-4F82-BA5D-C31A007FFED2}" presName="hierRoot1" presStyleCnt="0"/>
      <dgm:spPr/>
    </dgm:pt>
    <dgm:pt modelId="{38E4777E-0769-4E91-8017-03A7336AE34D}" type="pres">
      <dgm:prSet presAssocID="{11974ED0-48F1-4F82-BA5D-C31A007FFED2}" presName="composite" presStyleCnt="0"/>
      <dgm:spPr/>
    </dgm:pt>
    <dgm:pt modelId="{68BCF0DB-FC2E-435B-8395-EFD406B2BA17}" type="pres">
      <dgm:prSet presAssocID="{11974ED0-48F1-4F82-BA5D-C31A007FFED2}" presName="background" presStyleLbl="node0" presStyleIdx="0" presStyleCnt="2"/>
      <dgm:spPr/>
    </dgm:pt>
    <dgm:pt modelId="{DBF2AA59-D0E8-4878-8B74-368E368AB73D}" type="pres">
      <dgm:prSet presAssocID="{11974ED0-48F1-4F82-BA5D-C31A007FFED2}" presName="text" presStyleLbl="fgAcc0" presStyleIdx="0" presStyleCnt="2">
        <dgm:presLayoutVars>
          <dgm:chPref val="3"/>
        </dgm:presLayoutVars>
      </dgm:prSet>
      <dgm:spPr/>
    </dgm:pt>
    <dgm:pt modelId="{01577DE6-0AFF-41D9-8EFB-D1F2D09C069A}" type="pres">
      <dgm:prSet presAssocID="{11974ED0-48F1-4F82-BA5D-C31A007FFED2}" presName="hierChild2" presStyleCnt="0"/>
      <dgm:spPr/>
    </dgm:pt>
    <dgm:pt modelId="{3AF17FF9-97D8-4F63-855E-9E0A44526F2F}" type="pres">
      <dgm:prSet presAssocID="{9C40F9CC-EC77-4C7C-8DC9-3944854907CD}" presName="hierRoot1" presStyleCnt="0"/>
      <dgm:spPr/>
    </dgm:pt>
    <dgm:pt modelId="{1BDAFB9B-20B6-4906-ACB5-E3D80ACD25A6}" type="pres">
      <dgm:prSet presAssocID="{9C40F9CC-EC77-4C7C-8DC9-3944854907CD}" presName="composite" presStyleCnt="0"/>
      <dgm:spPr/>
    </dgm:pt>
    <dgm:pt modelId="{97CA575F-9179-4614-83F9-AD63A02AE0A3}" type="pres">
      <dgm:prSet presAssocID="{9C40F9CC-EC77-4C7C-8DC9-3944854907CD}" presName="background" presStyleLbl="node0" presStyleIdx="1" presStyleCnt="2"/>
      <dgm:spPr/>
    </dgm:pt>
    <dgm:pt modelId="{2D4E8DAA-E73A-434E-9EC7-62FE2E9038D5}" type="pres">
      <dgm:prSet presAssocID="{9C40F9CC-EC77-4C7C-8DC9-3944854907CD}" presName="text" presStyleLbl="fgAcc0" presStyleIdx="1" presStyleCnt="2">
        <dgm:presLayoutVars>
          <dgm:chPref val="3"/>
        </dgm:presLayoutVars>
      </dgm:prSet>
      <dgm:spPr/>
    </dgm:pt>
    <dgm:pt modelId="{260826F3-A81B-440F-A013-A13195796DFB}" type="pres">
      <dgm:prSet presAssocID="{9C40F9CC-EC77-4C7C-8DC9-3944854907CD}" presName="hierChild2" presStyleCnt="0"/>
      <dgm:spPr/>
    </dgm:pt>
  </dgm:ptLst>
  <dgm:cxnLst>
    <dgm:cxn modelId="{DCDF2622-E6FA-4B95-B251-AB6460792D04}" type="presOf" srcId="{D8929BAF-56EF-4315-A628-4AF35C7373F8}" destId="{A1829930-2EBF-410D-96A1-F21BD3994952}" srcOrd="0" destOrd="0" presId="urn:microsoft.com/office/officeart/2005/8/layout/hierarchy1"/>
    <dgm:cxn modelId="{986B5428-3125-40CB-AABC-F5185F91620B}" type="presOf" srcId="{11974ED0-48F1-4F82-BA5D-C31A007FFED2}" destId="{DBF2AA59-D0E8-4878-8B74-368E368AB73D}" srcOrd="0" destOrd="0" presId="urn:microsoft.com/office/officeart/2005/8/layout/hierarchy1"/>
    <dgm:cxn modelId="{9CEC6464-1403-492C-88FF-1E9ECAD818EE}" srcId="{D8929BAF-56EF-4315-A628-4AF35C7373F8}" destId="{11974ED0-48F1-4F82-BA5D-C31A007FFED2}" srcOrd="0" destOrd="0" parTransId="{AA6112E0-B6E5-4303-AC98-5FFBCDADA216}" sibTransId="{5C4CD530-E877-4C7F-9622-788D1A03B14C}"/>
    <dgm:cxn modelId="{41C63378-0407-43A4-8241-6E2B62C6B9AF}" type="presOf" srcId="{9C40F9CC-EC77-4C7C-8DC9-3944854907CD}" destId="{2D4E8DAA-E73A-434E-9EC7-62FE2E9038D5}" srcOrd="0" destOrd="0" presId="urn:microsoft.com/office/officeart/2005/8/layout/hierarchy1"/>
    <dgm:cxn modelId="{152D4BD5-9384-44EA-9127-A46CE1F5CF2C}" srcId="{D8929BAF-56EF-4315-A628-4AF35C7373F8}" destId="{9C40F9CC-EC77-4C7C-8DC9-3944854907CD}" srcOrd="1" destOrd="0" parTransId="{C437FB63-5E2D-4004-BDE0-DEB537017CC3}" sibTransId="{769ABA32-E4BA-4928-A6D2-B402DEC9F18A}"/>
    <dgm:cxn modelId="{74DBFC9F-E121-4242-BDC0-68B98B20EBF0}" type="presParOf" srcId="{A1829930-2EBF-410D-96A1-F21BD3994952}" destId="{C7FBE5AC-DB7C-40E5-92E4-7ABE7AE623B5}" srcOrd="0" destOrd="0" presId="urn:microsoft.com/office/officeart/2005/8/layout/hierarchy1"/>
    <dgm:cxn modelId="{0282111D-C8B1-4FAD-AD34-E637D15CDB33}" type="presParOf" srcId="{C7FBE5AC-DB7C-40E5-92E4-7ABE7AE623B5}" destId="{38E4777E-0769-4E91-8017-03A7336AE34D}" srcOrd="0" destOrd="0" presId="urn:microsoft.com/office/officeart/2005/8/layout/hierarchy1"/>
    <dgm:cxn modelId="{484069A0-7434-4E07-B7DE-56D344E82659}" type="presParOf" srcId="{38E4777E-0769-4E91-8017-03A7336AE34D}" destId="{68BCF0DB-FC2E-435B-8395-EFD406B2BA17}" srcOrd="0" destOrd="0" presId="urn:microsoft.com/office/officeart/2005/8/layout/hierarchy1"/>
    <dgm:cxn modelId="{6A513067-7E1C-453F-A369-BEFD4349E077}" type="presParOf" srcId="{38E4777E-0769-4E91-8017-03A7336AE34D}" destId="{DBF2AA59-D0E8-4878-8B74-368E368AB73D}" srcOrd="1" destOrd="0" presId="urn:microsoft.com/office/officeart/2005/8/layout/hierarchy1"/>
    <dgm:cxn modelId="{FD9FD125-7D67-49F3-B796-8D07E6C9AA9F}" type="presParOf" srcId="{C7FBE5AC-DB7C-40E5-92E4-7ABE7AE623B5}" destId="{01577DE6-0AFF-41D9-8EFB-D1F2D09C069A}" srcOrd="1" destOrd="0" presId="urn:microsoft.com/office/officeart/2005/8/layout/hierarchy1"/>
    <dgm:cxn modelId="{35FB0739-3806-436C-83BE-FBBA678CFB43}" type="presParOf" srcId="{A1829930-2EBF-410D-96A1-F21BD3994952}" destId="{3AF17FF9-97D8-4F63-855E-9E0A44526F2F}" srcOrd="1" destOrd="0" presId="urn:microsoft.com/office/officeart/2005/8/layout/hierarchy1"/>
    <dgm:cxn modelId="{D0C747E0-80FF-44BE-99F7-921B06CA64C5}" type="presParOf" srcId="{3AF17FF9-97D8-4F63-855E-9E0A44526F2F}" destId="{1BDAFB9B-20B6-4906-ACB5-E3D80ACD25A6}" srcOrd="0" destOrd="0" presId="urn:microsoft.com/office/officeart/2005/8/layout/hierarchy1"/>
    <dgm:cxn modelId="{DEB3DEC6-418F-4C98-98F2-82F63020DE95}" type="presParOf" srcId="{1BDAFB9B-20B6-4906-ACB5-E3D80ACD25A6}" destId="{97CA575F-9179-4614-83F9-AD63A02AE0A3}" srcOrd="0" destOrd="0" presId="urn:microsoft.com/office/officeart/2005/8/layout/hierarchy1"/>
    <dgm:cxn modelId="{39F20425-15D7-45DB-8F21-EFA9FB459188}" type="presParOf" srcId="{1BDAFB9B-20B6-4906-ACB5-E3D80ACD25A6}" destId="{2D4E8DAA-E73A-434E-9EC7-62FE2E9038D5}" srcOrd="1" destOrd="0" presId="urn:microsoft.com/office/officeart/2005/8/layout/hierarchy1"/>
    <dgm:cxn modelId="{C9F85369-1A71-4175-9E54-610F08E46907}" type="presParOf" srcId="{3AF17FF9-97D8-4F63-855E-9E0A44526F2F}" destId="{260826F3-A81B-440F-A013-A13195796DF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CA2F4-F361-471D-B2C7-9E37C936C584}">
      <dsp:nvSpPr>
        <dsp:cNvPr id="0" name=""/>
        <dsp:cNvSpPr/>
      </dsp:nvSpPr>
      <dsp:spPr>
        <a:xfrm>
          <a:off x="0" y="4398790"/>
          <a:ext cx="7003777" cy="144378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u="sng" kern="1200" dirty="0">
              <a:hlinkClick xmlns:r="http://schemas.openxmlformats.org/officeDocument/2006/relationships" r:id="rId1"/>
            </a:rPr>
            <a:t>https://www.youtube.com/watch?v=rVWqVqNp4rw</a:t>
          </a:r>
          <a:endParaRPr lang="en-US" sz="1800" kern="1200" dirty="0"/>
        </a:p>
      </dsp:txBody>
      <dsp:txXfrm>
        <a:off x="0" y="4398790"/>
        <a:ext cx="7003777" cy="1443781"/>
      </dsp:txXfrm>
    </dsp:sp>
    <dsp:sp modelId="{D34DC071-CA2C-46AD-8D77-F692F0974A1C}">
      <dsp:nvSpPr>
        <dsp:cNvPr id="0" name=""/>
        <dsp:cNvSpPr/>
      </dsp:nvSpPr>
      <dsp:spPr>
        <a:xfrm rot="10800000">
          <a:off x="0" y="2199911"/>
          <a:ext cx="7003777" cy="2220535"/>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Part of the battle for the souls of all men who don’t follow the God of the Bible.  They follow the false light believing they will be saved by serving Satan’s anti-Christ system – they are all walking into the ultimate trap.</a:t>
          </a:r>
        </a:p>
      </dsp:txBody>
      <dsp:txXfrm rot="10800000">
        <a:off x="0" y="2199911"/>
        <a:ext cx="7003777" cy="1442837"/>
      </dsp:txXfrm>
    </dsp:sp>
    <dsp:sp modelId="{52A842C4-5877-46C6-BE1A-ADEA71A998D0}">
      <dsp:nvSpPr>
        <dsp:cNvPr id="0" name=""/>
        <dsp:cNvSpPr/>
      </dsp:nvSpPr>
      <dsp:spPr>
        <a:xfrm rot="10800000">
          <a:off x="0" y="1032"/>
          <a:ext cx="7003777" cy="2220535"/>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All the details, players, timeline, secret societies…; a coordinated effort over time.</a:t>
          </a:r>
        </a:p>
      </dsp:txBody>
      <dsp:txXfrm rot="10800000">
        <a:off x="0" y="1032"/>
        <a:ext cx="7003777" cy="14428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4A08E-6111-4C05-B422-69CF5E91444C}">
      <dsp:nvSpPr>
        <dsp:cNvPr id="0" name=""/>
        <dsp:cNvSpPr/>
      </dsp:nvSpPr>
      <dsp:spPr>
        <a:xfrm>
          <a:off x="1283" y="162863"/>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D56EEE-2237-48B0-9E2D-666F8547A494}">
      <dsp:nvSpPr>
        <dsp:cNvPr id="0" name=""/>
        <dsp:cNvSpPr/>
      </dsp:nvSpPr>
      <dsp:spPr>
        <a:xfrm>
          <a:off x="501904" y="638452"/>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Genesis 3:15 – God tells us that Satan’s role is a deceiver.</a:t>
          </a:r>
        </a:p>
      </dsp:txBody>
      <dsp:txXfrm>
        <a:off x="585701" y="722249"/>
        <a:ext cx="4337991" cy="2693452"/>
      </dsp:txXfrm>
    </dsp:sp>
    <dsp:sp modelId="{7EE55983-2C55-434C-99C3-C48061E3F927}">
      <dsp:nvSpPr>
        <dsp:cNvPr id="0" name=""/>
        <dsp:cNvSpPr/>
      </dsp:nvSpPr>
      <dsp:spPr>
        <a:xfrm>
          <a:off x="5508110" y="162863"/>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6981DF-BF7F-461C-A73B-A2AE099172DF}">
      <dsp:nvSpPr>
        <dsp:cNvPr id="0" name=""/>
        <dsp:cNvSpPr/>
      </dsp:nvSpPr>
      <dsp:spPr>
        <a:xfrm>
          <a:off x="6008730" y="638452"/>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“And I will put enmity between you and the woman, and between your seed and her seed; He shall bruise your head, and you shall bruise His heel.”</a:t>
          </a:r>
        </a:p>
      </dsp:txBody>
      <dsp:txXfrm>
        <a:off x="6092527" y="722249"/>
        <a:ext cx="4337991" cy="26934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BBAF1-E75F-4FF1-90B6-6433F0812E18}">
      <dsp:nvSpPr>
        <dsp:cNvPr id="0" name=""/>
        <dsp:cNvSpPr/>
      </dsp:nvSpPr>
      <dsp:spPr>
        <a:xfrm>
          <a:off x="0" y="167458"/>
          <a:ext cx="4836733" cy="98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Romans 1:20: For since the creation of the world God’s invisible qualities—his eternal power and divine nature—have been clearly seen, being understood from what has been made, so that people are without excuse</a:t>
          </a:r>
        </a:p>
      </dsp:txBody>
      <dsp:txXfrm>
        <a:off x="47976" y="215434"/>
        <a:ext cx="4740781" cy="886848"/>
      </dsp:txXfrm>
    </dsp:sp>
    <dsp:sp modelId="{8AE04977-6977-4546-AF94-E2B0C0497316}">
      <dsp:nvSpPr>
        <dsp:cNvPr id="0" name=""/>
        <dsp:cNvSpPr/>
      </dsp:nvSpPr>
      <dsp:spPr>
        <a:xfrm>
          <a:off x="0" y="1190578"/>
          <a:ext cx="4836733" cy="98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Romans 3:23: For all have sinned and fall short of the glory of God</a:t>
          </a:r>
        </a:p>
      </dsp:txBody>
      <dsp:txXfrm>
        <a:off x="47976" y="1238554"/>
        <a:ext cx="4740781" cy="886848"/>
      </dsp:txXfrm>
    </dsp:sp>
    <dsp:sp modelId="{7566B0D8-2FCA-4FAA-9C7B-7DB504925104}">
      <dsp:nvSpPr>
        <dsp:cNvPr id="0" name=""/>
        <dsp:cNvSpPr/>
      </dsp:nvSpPr>
      <dsp:spPr>
        <a:xfrm>
          <a:off x="0" y="2213698"/>
          <a:ext cx="4836733" cy="98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Romans 6:23: For the wages of sin is death, but the gift of God is eternal life in Christ Jesus our Lord</a:t>
          </a:r>
        </a:p>
      </dsp:txBody>
      <dsp:txXfrm>
        <a:off x="47976" y="2261674"/>
        <a:ext cx="4740781" cy="886848"/>
      </dsp:txXfrm>
    </dsp:sp>
    <dsp:sp modelId="{A824D2CD-9EC4-4658-82C4-6F28C3B4EABF}">
      <dsp:nvSpPr>
        <dsp:cNvPr id="0" name=""/>
        <dsp:cNvSpPr/>
      </dsp:nvSpPr>
      <dsp:spPr>
        <a:xfrm>
          <a:off x="0" y="3236819"/>
          <a:ext cx="4836733" cy="98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John 3:16: For God so loved the world that he gave his one and only Son, that whoever  believes in Him shall not perish but have eternal life</a:t>
          </a:r>
        </a:p>
      </dsp:txBody>
      <dsp:txXfrm>
        <a:off x="47976" y="3284795"/>
        <a:ext cx="4740781" cy="886848"/>
      </dsp:txXfrm>
    </dsp:sp>
    <dsp:sp modelId="{7416ECC0-C392-45E2-9484-3DC46802F316}">
      <dsp:nvSpPr>
        <dsp:cNvPr id="0" name=""/>
        <dsp:cNvSpPr/>
      </dsp:nvSpPr>
      <dsp:spPr>
        <a:xfrm>
          <a:off x="0" y="4259939"/>
          <a:ext cx="4836733" cy="98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Ephesians 2:8-9:  For it is by grace you have been saved, through faith—and this is not from yourselves, it is the gift of God— not by works, so that no one can boast</a:t>
          </a:r>
        </a:p>
      </dsp:txBody>
      <dsp:txXfrm>
        <a:off x="47976" y="4307915"/>
        <a:ext cx="4740781" cy="8868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BCF0DB-FC2E-435B-8395-EFD406B2BA17}">
      <dsp:nvSpPr>
        <dsp:cNvPr id="0" name=""/>
        <dsp:cNvSpPr/>
      </dsp:nvSpPr>
      <dsp:spPr>
        <a:xfrm>
          <a:off x="1283" y="162863"/>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F2AA59-D0E8-4878-8B74-368E368AB73D}">
      <dsp:nvSpPr>
        <dsp:cNvPr id="0" name=""/>
        <dsp:cNvSpPr/>
      </dsp:nvSpPr>
      <dsp:spPr>
        <a:xfrm>
          <a:off x="501904" y="638452"/>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Genesis 50:20:  You intended to harm me, but God intended it for good to accomplish what is now being done, </a:t>
          </a:r>
          <a:r>
            <a:rPr lang="en-US" sz="2900" u="sng" kern="1200" dirty="0"/>
            <a:t>the saving of many lives</a:t>
          </a:r>
        </a:p>
      </dsp:txBody>
      <dsp:txXfrm>
        <a:off x="585701" y="722249"/>
        <a:ext cx="4337991" cy="2693452"/>
      </dsp:txXfrm>
    </dsp:sp>
    <dsp:sp modelId="{97CA575F-9179-4614-83F9-AD63A02AE0A3}">
      <dsp:nvSpPr>
        <dsp:cNvPr id="0" name=""/>
        <dsp:cNvSpPr/>
      </dsp:nvSpPr>
      <dsp:spPr>
        <a:xfrm>
          <a:off x="5508110" y="162863"/>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4E8DAA-E73A-434E-9EC7-62FE2E9038D5}">
      <dsp:nvSpPr>
        <dsp:cNvPr id="0" name=""/>
        <dsp:cNvSpPr/>
      </dsp:nvSpPr>
      <dsp:spPr>
        <a:xfrm>
          <a:off x="6008730" y="638452"/>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Grace was a casualty of war for a time such as this (Esther 4:14)</a:t>
          </a:r>
        </a:p>
      </dsp:txBody>
      <dsp:txXfrm>
        <a:off x="6092527" y="722249"/>
        <a:ext cx="4337991" cy="269345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298B7A-55C1-43F6-A9B7-7777C87BE07B}"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0E070-B240-463C-9580-A36D94EDCD5A}" type="slidenum">
              <a:rPr lang="en-US" smtClean="0"/>
              <a:t>‹#›</a:t>
            </a:fld>
            <a:endParaRPr lang="en-US"/>
          </a:p>
        </p:txBody>
      </p:sp>
    </p:spTree>
    <p:extLst>
      <p:ext uri="{BB962C8B-B14F-4D97-AF65-F5344CB8AC3E}">
        <p14:creationId xmlns:p14="http://schemas.microsoft.com/office/powerpoint/2010/main" val="28770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70E070-B240-463C-9580-A36D94EDCD5A}" type="slidenum">
              <a:rPr lang="en-US" smtClean="0"/>
              <a:t>35</a:t>
            </a:fld>
            <a:endParaRPr lang="en-US"/>
          </a:p>
        </p:txBody>
      </p:sp>
    </p:spTree>
    <p:extLst>
      <p:ext uri="{BB962C8B-B14F-4D97-AF65-F5344CB8AC3E}">
        <p14:creationId xmlns:p14="http://schemas.microsoft.com/office/powerpoint/2010/main" val="596270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10/25/2023</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49162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10/25/2023</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4949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10/25/2023</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21549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10/25/2023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80412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2"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2" y="4589464"/>
            <a:ext cx="10515600" cy="1500187"/>
          </a:xfrm>
        </p:spPr>
        <p:txBody>
          <a:bodyPr/>
          <a:lstStyle>
            <a:lvl1pPr marL="0" indent="0">
              <a:buNone/>
              <a:defRPr sz="2400">
                <a:solidFill>
                  <a:schemeClr val="tx2"/>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10/25/2023</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772671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10/25/2023</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29053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6"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8" y="1752600"/>
            <a:ext cx="5532318" cy="823912"/>
          </a:xfrm>
        </p:spPr>
        <p:txBody>
          <a:bodyPr anchor="b"/>
          <a:lstStyle>
            <a:lvl1pPr marL="0" indent="0">
              <a:buNone/>
              <a:defRPr sz="2400" b="0" i="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8" y="2666999"/>
            <a:ext cx="553231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1" y="1752600"/>
            <a:ext cx="5561106" cy="823912"/>
          </a:xfrm>
        </p:spPr>
        <p:txBody>
          <a:bodyPr anchor="b"/>
          <a:lstStyle>
            <a:lvl1pPr marL="0" indent="0">
              <a:buNone/>
              <a:defRPr sz="2400" b="0" i="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1"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10/25/2023</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74550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6"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4" y="6416676"/>
            <a:ext cx="2921716" cy="365125"/>
          </a:xfrm>
        </p:spPr>
        <p:txBody>
          <a:bodyPr/>
          <a:lstStyle/>
          <a:p>
            <a:fld id="{3AB41CFF-90C9-47B3-9DA1-F2BF8D839F7E}" type="datetime1">
              <a:rPr lang="en-US" smtClean="0"/>
              <a:t>10/25/2023</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42465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10/25/2023</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56343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10/25/2023</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22086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10/25/2023</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96741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6" y="425451"/>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6" y="1949451"/>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3" y="6416676"/>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10/25/2023</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2" y="6416676"/>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7" y="6416676"/>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1" y="0"/>
            <a:ext cx="3654612" cy="4575348"/>
          </a:xfrm>
          <a:prstGeom prst="rect">
            <a:avLst/>
          </a:prstGeom>
        </p:spPr>
      </p:pic>
    </p:spTree>
    <p:extLst>
      <p:ext uri="{BB962C8B-B14F-4D97-AF65-F5344CB8AC3E}">
        <p14:creationId xmlns:p14="http://schemas.microsoft.com/office/powerpoint/2010/main" val="9670791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88" r:id="rId3"/>
    <p:sldLayoutId id="2147483689" r:id="rId4"/>
    <p:sldLayoutId id="2147483690" r:id="rId5"/>
    <p:sldLayoutId id="2147483691" r:id="rId6"/>
    <p:sldLayoutId id="2147483692" r:id="rId7"/>
    <p:sldLayoutId id="2147483696" r:id="rId8"/>
    <p:sldLayoutId id="2147483693" r:id="rId9"/>
    <p:sldLayoutId id="2147483694" r:id="rId10"/>
    <p:sldLayoutId id="2147483695" r:id="rId11"/>
  </p:sldLayoutIdLst>
  <p:hf sldNum="0" hdr="0" ftr="0" dt="0"/>
  <p:txStyles>
    <p:titleStyle>
      <a:lvl1pPr algn="l" defTabSz="914411"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3" indent="-228603" algn="l" defTabSz="914411"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hyperlink" Target="https://www.youtube.com/watch?v=rVWqVqNp4rw"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hyperlink" Target="https://www.bitchute.com/video/MYEgVPZF8Xsq/" TargetMode="Externa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bitchute.com/video/3LiWm7OaKPmX/" TargetMode="External"/><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youtu.be/zJoK5wngEL0?si=ko4xHEk_rB7ZN_l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www.youtube.com/watch?v=zJoK5wngEL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youtube.com/watch?v=rVWqVqNp4rw"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png"/><Relationship Id="rId7" Type="http://schemas.openxmlformats.org/officeDocument/2006/relationships/diagramQuickStyle" Target="../diagrams/quickStyle3.xml"/><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6.png"/><Relationship Id="rId9" Type="http://schemas.microsoft.com/office/2007/relationships/diagramDrawing" Target="../diagrams/drawing3.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hyperlink" Target="https://www.youtube.com/watch?v=C-1BzkHqD2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png"/><Relationship Id="rId7" Type="http://schemas.openxmlformats.org/officeDocument/2006/relationships/diagramColors" Target="../diagrams/colors4.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hyperlink" Target="https://youtube.com/shorts/qs-oUX5ULo8?feature=shared" TargetMode="External"/><Relationship Id="rId3" Type="http://schemas.openxmlformats.org/officeDocument/2006/relationships/image" Target="../media/image1.png"/><Relationship Id="rId7" Type="http://schemas.openxmlformats.org/officeDocument/2006/relationships/hyperlink" Target="https://rumble.com/v3hn810-whos-behind-the-shadow-government-alex-newman.html"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hyperlink" Target="https://www.youtube.com/watch?v=iK5V89fU61Y&amp;t=1593s&amp;pp=2AG5DJACAQ%3D%3D"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hyperlink" Target="https://www.youtube.com/watch?v=rVWqVqNp4rw" TargetMode="External"/><Relationship Id="rId5" Type="http://schemas.openxmlformats.org/officeDocument/2006/relationships/hyperlink" Target="https://www.youtube.com/watch?v=GuPZ5nAFjVc" TargetMode="Externa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2" Type="http://schemas.openxmlformats.org/officeDocument/2006/relationships/hyperlink" Target="https://www.youtube.com/watch?v=rVWqVqNp4rw"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YRjKORU5Z88&amp;lc=UgyE46PHAUaUaHxLsGF4AaABAg" TargetMode="External"/><Relationship Id="rId2" Type="http://schemas.openxmlformats.org/officeDocument/2006/relationships/hyperlink" Target="https://rumble.com/v3hn810-whos-behind-the-shadow-government-alex-newman.html"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bitchute.com/video/3LiWm7OaKPmX/"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ADA0-1486-700F-68CF-84215F963579}"/>
              </a:ext>
            </a:extLst>
          </p:cNvPr>
          <p:cNvSpPr>
            <a:spLocks noGrp="1"/>
          </p:cNvSpPr>
          <p:nvPr>
            <p:ph type="ctrTitle"/>
          </p:nvPr>
        </p:nvSpPr>
        <p:spPr/>
        <p:txBody>
          <a:bodyPr>
            <a:noAutofit/>
          </a:bodyPr>
          <a:lstStyle/>
          <a:p>
            <a:pPr marL="0" marR="0">
              <a:lnSpc>
                <a:spcPct val="107000"/>
              </a:lnSpc>
              <a:spcBef>
                <a:spcPts val="0"/>
              </a:spcBef>
              <a:spcAft>
                <a:spcPts val="800"/>
              </a:spcAft>
            </a:pPr>
            <a:r>
              <a:rPr lang="en-US" b="1" kern="100" dirty="0">
                <a:effectLst/>
                <a:latin typeface="Calibri" panose="020F0502020204030204" pitchFamily="34" charset="0"/>
                <a:ea typeface="Calibri" panose="020F0502020204030204" pitchFamily="34" charset="0"/>
                <a:cs typeface="Times New Roman" panose="02020603050405020304" pitchFamily="18" charset="0"/>
              </a:rPr>
              <a:t>Medical Murder is the #1 Cause of Death in the U.S. – By Design</a:t>
            </a:r>
            <a:br>
              <a:rPr lang="en-US"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(People Are Too Expensive – Satan’s Big Lie)</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sp>
        <p:nvSpPr>
          <p:cNvPr id="3" name="Subtitle 2">
            <a:extLst>
              <a:ext uri="{FF2B5EF4-FFF2-40B4-BE49-F238E27FC236}">
                <a16:creationId xmlns:a16="http://schemas.microsoft.com/office/drawing/2014/main" id="{BF6E0C6A-4372-E050-1DAF-2647FCAEB9E1}"/>
              </a:ext>
            </a:extLst>
          </p:cNvPr>
          <p:cNvSpPr>
            <a:spLocks noGrp="1"/>
          </p:cNvSpPr>
          <p:nvPr>
            <p:ph type="subTitle" idx="1"/>
          </p:nvPr>
        </p:nvSpPr>
        <p:spPr/>
        <p:txBody>
          <a:bodyPr>
            <a:normAutofit fontScale="92500"/>
          </a:bodyPr>
          <a:lstStyle/>
          <a:p>
            <a:r>
              <a:rPr lang="en-US" sz="4800" b="1"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rPr>
              <a:t>Now What:  Repent, Get Right with God, and Shine the Light You Have</a:t>
            </a:r>
            <a:endPar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endParaRPr>
          </a:p>
          <a:p>
            <a:endPar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endParaRPr>
          </a:p>
          <a:p>
            <a:endPar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endParaRPr>
          </a:p>
          <a:p>
            <a:endPar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endParaRPr>
          </a:p>
          <a:p>
            <a:endParaRPr lang="en-US" sz="4800" dirty="0">
              <a:solidFill>
                <a:srgbClr val="002060"/>
              </a:solidFill>
              <a:latin typeface="Berlin Sans FB Demi" panose="020E0802020502020306" pitchFamily="34" charset="0"/>
            </a:endParaRPr>
          </a:p>
        </p:txBody>
      </p:sp>
    </p:spTree>
    <p:extLst>
      <p:ext uri="{BB962C8B-B14F-4D97-AF65-F5344CB8AC3E}">
        <p14:creationId xmlns:p14="http://schemas.microsoft.com/office/powerpoint/2010/main" val="2505703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ADA0-1486-700F-68CF-84215F963579}"/>
              </a:ext>
            </a:extLst>
          </p:cNvPr>
          <p:cNvSpPr>
            <a:spLocks noGrp="1"/>
          </p:cNvSpPr>
          <p:nvPr>
            <p:ph type="ctrTitle"/>
          </p:nvPr>
        </p:nvSpPr>
        <p:spPr/>
        <p:txBody>
          <a:bodyPr>
            <a:noAutofit/>
          </a:bodyPr>
          <a:lstStyle/>
          <a:p>
            <a:pPr marL="0" marR="0">
              <a:lnSpc>
                <a:spcPct val="107000"/>
              </a:lnSpc>
              <a:spcBef>
                <a:spcPts val="0"/>
              </a:spcBef>
              <a:spcAft>
                <a:spcPts val="800"/>
              </a:spcAft>
            </a:pPr>
            <a:r>
              <a:rPr lang="en-US" b="1" kern="100" dirty="0">
                <a:effectLst/>
                <a:latin typeface="Calibri" panose="020F0502020204030204" pitchFamily="34" charset="0"/>
                <a:ea typeface="Calibri" panose="020F0502020204030204" pitchFamily="34" charset="0"/>
                <a:cs typeface="Times New Roman" panose="02020603050405020304" pitchFamily="18" charset="0"/>
              </a:rPr>
              <a:t>Medical Murder is the #1 Cause of Death in the U.S. – By Design</a:t>
            </a:r>
            <a:br>
              <a:rPr lang="en-US"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(People Are Too Expensive – Satan’s Big Lie)</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sp>
        <p:nvSpPr>
          <p:cNvPr id="3" name="Subtitle 2">
            <a:extLst>
              <a:ext uri="{FF2B5EF4-FFF2-40B4-BE49-F238E27FC236}">
                <a16:creationId xmlns:a16="http://schemas.microsoft.com/office/drawing/2014/main" id="{BF6E0C6A-4372-E050-1DAF-2647FCAEB9E1}"/>
              </a:ext>
            </a:extLst>
          </p:cNvPr>
          <p:cNvSpPr>
            <a:spLocks noGrp="1"/>
          </p:cNvSpPr>
          <p:nvPr>
            <p:ph type="subTitle" idx="1"/>
          </p:nvPr>
        </p:nvSpPr>
        <p:spPr/>
        <p:txBody>
          <a:bodyPr>
            <a:normAutofit/>
          </a:bodyPr>
          <a:lstStyle/>
          <a:p>
            <a:r>
              <a:rPr lang="en-US" sz="4800" b="1"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rPr>
              <a:t>Where?  Mystery Babylon</a:t>
            </a:r>
            <a:endPar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endParaRPr>
          </a:p>
          <a:p>
            <a:endParaRPr lang="en-US" sz="4800" dirty="0">
              <a:solidFill>
                <a:srgbClr val="002060"/>
              </a:solidFill>
              <a:latin typeface="Berlin Sans FB Demi" panose="020E0802020502020306" pitchFamily="34" charset="0"/>
            </a:endParaRPr>
          </a:p>
        </p:txBody>
      </p:sp>
    </p:spTree>
    <p:extLst>
      <p:ext uri="{BB962C8B-B14F-4D97-AF65-F5344CB8AC3E}">
        <p14:creationId xmlns:p14="http://schemas.microsoft.com/office/powerpoint/2010/main" val="2501647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36E4E6-3DD2-092F-CE7F-9940377F3917}"/>
              </a:ext>
            </a:extLst>
          </p:cNvPr>
          <p:cNvSpPr>
            <a:spLocks noGrp="1"/>
          </p:cNvSpPr>
          <p:nvPr>
            <p:ph type="title"/>
          </p:nvPr>
        </p:nvSpPr>
        <p:spPr/>
        <p:txBody>
          <a:bodyPr vert="horz" lIns="91440" tIns="45720" rIns="91440" bIns="45720" rtlCol="0" anchor="ctr">
            <a:normAutofit/>
          </a:bodyPr>
          <a:lstStyle/>
          <a:p>
            <a:pPr defTabSz="914400"/>
            <a:r>
              <a:rPr lang="en-US" sz="4800" dirty="0">
                <a:solidFill>
                  <a:srgbClr val="FF0000"/>
                </a:solidFill>
                <a:latin typeface="Amasis MT Pro Black" panose="020F0502020204030204" pitchFamily="18" charset="0"/>
              </a:rPr>
              <a:t>America leads the world astray</a:t>
            </a:r>
          </a:p>
        </p:txBody>
      </p:sp>
      <p:pic>
        <p:nvPicPr>
          <p:cNvPr id="7" name="Content Placeholder 10">
            <a:extLst>
              <a:ext uri="{FF2B5EF4-FFF2-40B4-BE49-F238E27FC236}">
                <a16:creationId xmlns:a16="http://schemas.microsoft.com/office/drawing/2014/main" id="{70B39331-67A8-7EBF-3F77-A3256377EA58}"/>
              </a:ext>
            </a:extLst>
          </p:cNvPr>
          <p:cNvPicPr>
            <a:picLocks noGrp="1" noChangeAspect="1"/>
          </p:cNvPicPr>
          <p:nvPr>
            <p:ph idx="1"/>
          </p:nvPr>
        </p:nvPicPr>
        <p:blipFill>
          <a:blip r:embed="rId2"/>
          <a:stretch>
            <a:fillRect/>
          </a:stretch>
        </p:blipFill>
        <p:spPr>
          <a:xfrm>
            <a:off x="1138238" y="1691323"/>
            <a:ext cx="9324975" cy="1752600"/>
          </a:xfrm>
          <a:prstGeom prst="rect">
            <a:avLst/>
          </a:prstGeom>
        </p:spPr>
      </p:pic>
      <p:sp>
        <p:nvSpPr>
          <p:cNvPr id="6" name="Content Placeholder 5">
            <a:extLst>
              <a:ext uri="{FF2B5EF4-FFF2-40B4-BE49-F238E27FC236}">
                <a16:creationId xmlns:a16="http://schemas.microsoft.com/office/drawing/2014/main" id="{5589D27F-B58A-F8AA-DD00-D492F234FDC5}"/>
              </a:ext>
            </a:extLst>
          </p:cNvPr>
          <p:cNvSpPr>
            <a:spLocks noGrp="1"/>
          </p:cNvSpPr>
          <p:nvPr>
            <p:ph sz="half" idx="4294967295"/>
          </p:nvPr>
        </p:nvSpPr>
        <p:spPr>
          <a:xfrm>
            <a:off x="2305050" y="3657600"/>
            <a:ext cx="6934199" cy="2438400"/>
          </a:xfrm>
        </p:spPr>
        <p:txBody>
          <a:bodyPr vert="horz" lIns="91440" tIns="45720" rIns="91440" bIns="45720" rtlCol="0">
            <a:normAutofit fontScale="92500"/>
          </a:bodyPr>
          <a:lstStyle/>
          <a:p>
            <a:pPr marL="0" indent="0" defTabSz="914400">
              <a:buNone/>
            </a:pPr>
            <a:r>
              <a:rPr lang="en-US" sz="3200" i="1" dirty="0">
                <a:effectLst/>
              </a:rPr>
              <a:t>Revelation 18:23:  For your merchants were the most important people of the earth, because with your </a:t>
            </a:r>
            <a:r>
              <a:rPr lang="en-US" sz="3200" b="1" i="1" u="sng" dirty="0" err="1"/>
              <a:t>pharmakeia</a:t>
            </a:r>
            <a:r>
              <a:rPr lang="en-US" sz="3200" i="1" dirty="0">
                <a:effectLst/>
              </a:rPr>
              <a:t> they deceived all the nations.</a:t>
            </a:r>
          </a:p>
          <a:p>
            <a:pPr indent="-228600" defTabSz="914400"/>
            <a:endParaRPr lang="en-US" sz="1800" dirty="0"/>
          </a:p>
        </p:txBody>
      </p:sp>
    </p:spTree>
    <p:extLst>
      <p:ext uri="{BB962C8B-B14F-4D97-AF65-F5344CB8AC3E}">
        <p14:creationId xmlns:p14="http://schemas.microsoft.com/office/powerpoint/2010/main" val="965425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ADA0-1486-700F-68CF-84215F963579}"/>
              </a:ext>
            </a:extLst>
          </p:cNvPr>
          <p:cNvSpPr>
            <a:spLocks noGrp="1"/>
          </p:cNvSpPr>
          <p:nvPr>
            <p:ph type="ctrTitle"/>
          </p:nvPr>
        </p:nvSpPr>
        <p:spPr/>
        <p:txBody>
          <a:bodyPr>
            <a:noAutofit/>
          </a:bodyPr>
          <a:lstStyle/>
          <a:p>
            <a:pPr marL="0" marR="0">
              <a:lnSpc>
                <a:spcPct val="107000"/>
              </a:lnSpc>
              <a:spcBef>
                <a:spcPts val="0"/>
              </a:spcBef>
              <a:spcAft>
                <a:spcPts val="800"/>
              </a:spcAft>
            </a:pPr>
            <a:r>
              <a:rPr lang="en-US" b="1" kern="100" dirty="0">
                <a:effectLst/>
                <a:latin typeface="Calibri" panose="020F0502020204030204" pitchFamily="34" charset="0"/>
                <a:ea typeface="Calibri" panose="020F0502020204030204" pitchFamily="34" charset="0"/>
                <a:cs typeface="Times New Roman" panose="02020603050405020304" pitchFamily="18" charset="0"/>
              </a:rPr>
              <a:t>Medical Murder is the #1 Cause of Death in the U.S. – By Design</a:t>
            </a:r>
            <a:br>
              <a:rPr lang="en-US"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(People Are Too Expensive – Satan’s Big Lie)</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sp>
        <p:nvSpPr>
          <p:cNvPr id="3" name="Subtitle 2">
            <a:extLst>
              <a:ext uri="{FF2B5EF4-FFF2-40B4-BE49-F238E27FC236}">
                <a16:creationId xmlns:a16="http://schemas.microsoft.com/office/drawing/2014/main" id="{BF6E0C6A-4372-E050-1DAF-2647FCAEB9E1}"/>
              </a:ext>
            </a:extLst>
          </p:cNvPr>
          <p:cNvSpPr>
            <a:spLocks noGrp="1"/>
          </p:cNvSpPr>
          <p:nvPr>
            <p:ph type="subTitle" idx="1"/>
          </p:nvPr>
        </p:nvSpPr>
        <p:spPr/>
        <p:txBody>
          <a:bodyPr>
            <a:normAutofit lnSpcReduction="10000"/>
          </a:bodyPr>
          <a:lstStyle/>
          <a:p>
            <a:r>
              <a:rPr lang="en-US" sz="4800" b="1"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rPr>
              <a:t>Why?  The Esoteric Spiritual Battle</a:t>
            </a:r>
            <a:endPar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endParaRPr>
          </a:p>
          <a:p>
            <a:endParaRPr lang="en-US" sz="4800" dirty="0">
              <a:solidFill>
                <a:srgbClr val="002060"/>
              </a:solidFill>
              <a:latin typeface="Berlin Sans FB Demi" panose="020E0802020502020306" pitchFamily="34" charset="0"/>
            </a:endParaRPr>
          </a:p>
        </p:txBody>
      </p:sp>
    </p:spTree>
    <p:extLst>
      <p:ext uri="{BB962C8B-B14F-4D97-AF65-F5344CB8AC3E}">
        <p14:creationId xmlns:p14="http://schemas.microsoft.com/office/powerpoint/2010/main" val="3132631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14" name="Picture 13">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5" name="Picture 14">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Title 1">
            <a:extLst>
              <a:ext uri="{FF2B5EF4-FFF2-40B4-BE49-F238E27FC236}">
                <a16:creationId xmlns:a16="http://schemas.microsoft.com/office/drawing/2014/main" id="{61A020F8-E05F-F169-CB28-553B294AA6A1}"/>
              </a:ext>
            </a:extLst>
          </p:cNvPr>
          <p:cNvSpPr>
            <a:spLocks noGrp="1"/>
          </p:cNvSpPr>
          <p:nvPr>
            <p:ph type="title"/>
          </p:nvPr>
        </p:nvSpPr>
        <p:spPr>
          <a:xfrm>
            <a:off x="838201" y="559813"/>
            <a:ext cx="3352799" cy="5577934"/>
          </a:xfrm>
        </p:spPr>
        <p:txBody>
          <a:bodyPr>
            <a:normAutofit/>
          </a:bodyPr>
          <a:lstStyle/>
          <a:p>
            <a:r>
              <a:rPr lang="en-US" sz="4000" dirty="0"/>
              <a:t>What we are seeing has to be satanic</a:t>
            </a:r>
          </a:p>
        </p:txBody>
      </p:sp>
      <p:graphicFrame>
        <p:nvGraphicFramePr>
          <p:cNvPr id="5" name="Content Placeholder 2">
            <a:extLst>
              <a:ext uri="{FF2B5EF4-FFF2-40B4-BE49-F238E27FC236}">
                <a16:creationId xmlns:a16="http://schemas.microsoft.com/office/drawing/2014/main" id="{314D426B-11E6-8703-EEE0-7AF6DCA2974D}"/>
              </a:ext>
            </a:extLst>
          </p:cNvPr>
          <p:cNvGraphicFramePr>
            <a:graphicFrameLocks noGrp="1"/>
          </p:cNvGraphicFramePr>
          <p:nvPr>
            <p:ph idx="1"/>
            <p:extLst>
              <p:ext uri="{D42A27DB-BD31-4B8C-83A1-F6EECF244321}">
                <p14:modId xmlns:p14="http://schemas.microsoft.com/office/powerpoint/2010/main" val="2636599712"/>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7637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12B335A1-0110-4D6F-BC0E-DCDCB43203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4" name="Picture 13">
              <a:extLst>
                <a:ext uri="{FF2B5EF4-FFF2-40B4-BE49-F238E27FC236}">
                  <a16:creationId xmlns:a16="http://schemas.microsoft.com/office/drawing/2014/main" id="{3B05D9A1-5C36-49D4-8D83-8782DE1E1BC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5" name="Picture 14">
              <a:extLst>
                <a:ext uri="{FF2B5EF4-FFF2-40B4-BE49-F238E27FC236}">
                  <a16:creationId xmlns:a16="http://schemas.microsoft.com/office/drawing/2014/main" id="{3D2C8D16-C3E9-4377-B192-9F3B9A8673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EF825EBB-DDC9-6472-46B4-927749A53059}"/>
              </a:ext>
            </a:extLst>
          </p:cNvPr>
          <p:cNvSpPr>
            <a:spLocks noGrp="1"/>
          </p:cNvSpPr>
          <p:nvPr>
            <p:ph type="title"/>
          </p:nvPr>
        </p:nvSpPr>
        <p:spPr>
          <a:xfrm>
            <a:off x="1094391" y="381000"/>
            <a:ext cx="10003218" cy="2057400"/>
          </a:xfrm>
        </p:spPr>
        <p:txBody>
          <a:bodyPr>
            <a:normAutofit/>
          </a:bodyPr>
          <a:lstStyle/>
          <a:p>
            <a:pPr algn="ctr"/>
            <a:r>
              <a:rPr lang="en-US" dirty="0"/>
              <a:t>Satan’s method:  DECEPTION</a:t>
            </a:r>
            <a:endParaRPr lang="en-US"/>
          </a:p>
        </p:txBody>
      </p:sp>
      <p:graphicFrame>
        <p:nvGraphicFramePr>
          <p:cNvPr id="5" name="Content Placeholder 2">
            <a:extLst>
              <a:ext uri="{FF2B5EF4-FFF2-40B4-BE49-F238E27FC236}">
                <a16:creationId xmlns:a16="http://schemas.microsoft.com/office/drawing/2014/main" id="{F7730001-2574-B6A5-78D5-CF77817764CB}"/>
              </a:ext>
            </a:extLst>
          </p:cNvPr>
          <p:cNvGraphicFramePr>
            <a:graphicFrameLocks noGrp="1"/>
          </p:cNvGraphicFramePr>
          <p:nvPr>
            <p:ph idx="1"/>
            <p:extLst>
              <p:ext uri="{D42A27DB-BD31-4B8C-83A1-F6EECF244321}">
                <p14:modId xmlns:p14="http://schemas.microsoft.com/office/powerpoint/2010/main" val="1883882504"/>
              </p:ext>
            </p:extLst>
          </p:nvPr>
        </p:nvGraphicFramePr>
        <p:xfrm>
          <a:off x="838200" y="2514600"/>
          <a:ext cx="10515600" cy="3662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58449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3" name="Picture 12">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5" name="Rectangle 14">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7" name="Rectangle 16">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9" name="Group 18">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20" name="Picture 19">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21" name="Picture 20">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4" name="Title 3">
            <a:extLst>
              <a:ext uri="{FF2B5EF4-FFF2-40B4-BE49-F238E27FC236}">
                <a16:creationId xmlns:a16="http://schemas.microsoft.com/office/drawing/2014/main" id="{D9301794-2440-6C06-35B9-1F4E2F979048}"/>
              </a:ext>
            </a:extLst>
          </p:cNvPr>
          <p:cNvSpPr>
            <a:spLocks noGrp="1"/>
          </p:cNvSpPr>
          <p:nvPr>
            <p:ph type="title"/>
          </p:nvPr>
        </p:nvSpPr>
        <p:spPr>
          <a:xfrm>
            <a:off x="838201" y="559813"/>
            <a:ext cx="3352799" cy="5577934"/>
          </a:xfrm>
        </p:spPr>
        <p:txBody>
          <a:bodyPr vert="horz" lIns="91440" tIns="45720" rIns="91440" bIns="45720" rtlCol="0" anchor="ctr">
            <a:normAutofit/>
          </a:bodyPr>
          <a:lstStyle/>
          <a:p>
            <a:pPr defTabSz="914400"/>
            <a:r>
              <a:rPr lang="en-US" sz="6000" dirty="0">
                <a:effectLst/>
              </a:rPr>
              <a:t>Satan is permitted to afflict God’s people </a:t>
            </a:r>
            <a:endParaRPr lang="en-US" sz="6000" dirty="0"/>
          </a:p>
        </p:txBody>
      </p:sp>
      <p:sp>
        <p:nvSpPr>
          <p:cNvPr id="5" name="Content Placeholder 4">
            <a:extLst>
              <a:ext uri="{FF2B5EF4-FFF2-40B4-BE49-F238E27FC236}">
                <a16:creationId xmlns:a16="http://schemas.microsoft.com/office/drawing/2014/main" id="{B0324FF7-59C7-91D1-5026-E60791F6A6BB}"/>
              </a:ext>
            </a:extLst>
          </p:cNvPr>
          <p:cNvSpPr>
            <a:spLocks noGrp="1"/>
          </p:cNvSpPr>
          <p:nvPr>
            <p:ph sz="half" idx="1"/>
          </p:nvPr>
        </p:nvSpPr>
        <p:spPr>
          <a:xfrm>
            <a:off x="4359429" y="692701"/>
            <a:ext cx="3713047" cy="3498299"/>
          </a:xfrm>
        </p:spPr>
        <p:txBody>
          <a:bodyPr>
            <a:normAutofit fontScale="85000" lnSpcReduction="10000"/>
          </a:bodyPr>
          <a:lstStyle/>
          <a:p>
            <a:pPr marL="0" indent="0" defTabSz="566935">
              <a:spcBef>
                <a:spcPts val="620"/>
              </a:spcBef>
              <a:buNone/>
            </a:pPr>
            <a:r>
              <a:rPr lang="en-US" sz="4300" u="sng" kern="1200" dirty="0">
                <a:solidFill>
                  <a:schemeClr val="tx1"/>
                </a:solidFill>
                <a:latin typeface="+mn-lt"/>
                <a:ea typeface="+mn-ea"/>
                <a:cs typeface="+mn-cs"/>
              </a:rPr>
              <a:t>The Patriot Movement</a:t>
            </a:r>
          </a:p>
          <a:p>
            <a:pPr marL="0" indent="0" defTabSz="566935">
              <a:spcBef>
                <a:spcPts val="620"/>
              </a:spcBef>
              <a:buNone/>
            </a:pPr>
            <a:endParaRPr lang="en-US" sz="1736" kern="1200" dirty="0">
              <a:solidFill>
                <a:schemeClr val="tx1"/>
              </a:solidFill>
              <a:latin typeface="+mn-lt"/>
              <a:ea typeface="+mn-ea"/>
              <a:cs typeface="+mn-cs"/>
            </a:endParaRPr>
          </a:p>
          <a:p>
            <a:pPr marL="0" indent="0" defTabSz="566935">
              <a:spcBef>
                <a:spcPts val="620"/>
              </a:spcBef>
              <a:buNone/>
            </a:pPr>
            <a:r>
              <a:rPr lang="en-US" kern="100" dirty="0">
                <a:solidFill>
                  <a:srgbClr val="000000"/>
                </a:solidFill>
                <a:latin typeface="Calibri" panose="020F0502020204030204" pitchFamily="34" charset="0"/>
                <a:ea typeface="+mn-ea"/>
                <a:cs typeface="Times New Roman" panose="02020603050405020304" pitchFamily="18" charset="0"/>
              </a:rPr>
              <a:t>Believing that somehow God is going to save America, without repentance, is an example of Satan’s deception.</a:t>
            </a:r>
            <a:endParaRPr lang="en-US" kern="100" dirty="0">
              <a:solidFill>
                <a:schemeClr val="tx1"/>
              </a:solidFill>
              <a:latin typeface="Calibri" panose="020F0502020204030204" pitchFamily="34" charset="0"/>
              <a:ea typeface="+mn-ea"/>
              <a:cs typeface="Times New Roman" panose="02020603050405020304" pitchFamily="18" charset="0"/>
            </a:endParaRPr>
          </a:p>
          <a:p>
            <a:pPr marL="0" indent="0">
              <a:buNone/>
            </a:pPr>
            <a:endParaRPr lang="en-US" dirty="0"/>
          </a:p>
        </p:txBody>
      </p:sp>
      <p:sp>
        <p:nvSpPr>
          <p:cNvPr id="6" name="Content Placeholder 5">
            <a:extLst>
              <a:ext uri="{FF2B5EF4-FFF2-40B4-BE49-F238E27FC236}">
                <a16:creationId xmlns:a16="http://schemas.microsoft.com/office/drawing/2014/main" id="{82155D08-9AE2-7DAF-EC9F-C60E80D5BECD}"/>
              </a:ext>
            </a:extLst>
          </p:cNvPr>
          <p:cNvSpPr>
            <a:spLocks noGrp="1"/>
          </p:cNvSpPr>
          <p:nvPr>
            <p:ph sz="half" idx="2"/>
          </p:nvPr>
        </p:nvSpPr>
        <p:spPr>
          <a:xfrm>
            <a:off x="8365971" y="2077476"/>
            <a:ext cx="3454554" cy="2703047"/>
          </a:xfrm>
        </p:spPr>
        <p:txBody>
          <a:bodyPr>
            <a:normAutofit fontScale="85000" lnSpcReduction="10000"/>
          </a:bodyPr>
          <a:lstStyle/>
          <a:p>
            <a:pPr marL="0" indent="0" defTabSz="566935">
              <a:spcBef>
                <a:spcPts val="620"/>
              </a:spcBef>
              <a:buNone/>
            </a:pPr>
            <a:r>
              <a:rPr lang="en-US" sz="4300" u="sng" kern="1200" dirty="0">
                <a:solidFill>
                  <a:schemeClr val="tx1"/>
                </a:solidFill>
                <a:latin typeface="+mn-lt"/>
                <a:ea typeface="+mn-ea"/>
                <a:cs typeface="+mn-cs"/>
              </a:rPr>
              <a:t>The Church</a:t>
            </a:r>
          </a:p>
          <a:p>
            <a:pPr marL="0" indent="0" defTabSz="566935">
              <a:spcBef>
                <a:spcPts val="620"/>
              </a:spcBef>
              <a:buNone/>
            </a:pPr>
            <a:endParaRPr lang="en-US" sz="1736" kern="1200" dirty="0">
              <a:solidFill>
                <a:schemeClr val="tx1"/>
              </a:solidFill>
              <a:latin typeface="+mn-lt"/>
              <a:ea typeface="+mn-ea"/>
              <a:cs typeface="+mn-cs"/>
            </a:endParaRPr>
          </a:p>
          <a:p>
            <a:pPr marL="0" indent="0" defTabSz="566935">
              <a:spcBef>
                <a:spcPts val="620"/>
              </a:spcBef>
              <a:buNone/>
            </a:pPr>
            <a:r>
              <a:rPr lang="en-US" sz="3000" kern="100" dirty="0">
                <a:solidFill>
                  <a:srgbClr val="000000"/>
                </a:solidFill>
                <a:latin typeface="Calibri" panose="020F0502020204030204" pitchFamily="34" charset="0"/>
                <a:ea typeface="+mn-ea"/>
                <a:cs typeface="Times New Roman" panose="02020603050405020304" pitchFamily="18" charset="0"/>
              </a:rPr>
              <a:t>Is the current eschatology ‘position’ push a satanic dialectic?</a:t>
            </a:r>
            <a:endParaRPr lang="en-US" sz="3000" kern="100" dirty="0">
              <a:solidFill>
                <a:schemeClr val="tx1"/>
              </a:solidFill>
              <a:latin typeface="Calibri" panose="020F0502020204030204" pitchFamily="34" charset="0"/>
              <a:ea typeface="+mn-ea"/>
              <a:cs typeface="Times New Roman" panose="02020603050405020304" pitchFamily="18" charset="0"/>
            </a:endParaRPr>
          </a:p>
          <a:p>
            <a:pPr marL="0" indent="0" defTabSz="566935">
              <a:spcBef>
                <a:spcPts val="620"/>
              </a:spcBef>
              <a:buNone/>
            </a:pPr>
            <a:r>
              <a:rPr lang="en-US" sz="1400" u="sng" kern="1200" dirty="0">
                <a:solidFill>
                  <a:srgbClr val="0563C1"/>
                </a:solidFill>
                <a:latin typeface="Calibri" panose="020F0502020204030204" pitchFamily="34" charset="0"/>
                <a:ea typeface="+mn-ea"/>
                <a:cs typeface="Times New Roman" panose="02020603050405020304" pitchFamily="18" charset="0"/>
                <a:hlinkClick r:id="rId4"/>
              </a:rPr>
              <a:t>https://www.youtube.com/watch?v=rVWqVqNp4rw</a:t>
            </a:r>
            <a:endParaRPr lang="en-US" sz="3800" dirty="0"/>
          </a:p>
        </p:txBody>
      </p:sp>
    </p:spTree>
    <p:extLst>
      <p:ext uri="{BB962C8B-B14F-4D97-AF65-F5344CB8AC3E}">
        <p14:creationId xmlns:p14="http://schemas.microsoft.com/office/powerpoint/2010/main" val="1111992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9" name="Picture 18">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21" name="Rectangle 20">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3" name="Rectangle 22">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5" name="Group 24">
            <a:extLst>
              <a:ext uri="{FF2B5EF4-FFF2-40B4-BE49-F238E27FC236}">
                <a16:creationId xmlns:a16="http://schemas.microsoft.com/office/drawing/2014/main" id="{12B335A1-0110-4D6F-BC0E-DCDCB43203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26" name="Picture 25">
              <a:extLst>
                <a:ext uri="{FF2B5EF4-FFF2-40B4-BE49-F238E27FC236}">
                  <a16:creationId xmlns:a16="http://schemas.microsoft.com/office/drawing/2014/main" id="{3B05D9A1-5C36-49D4-8D83-8782DE1E1BC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7" name="Picture 26">
              <a:extLst>
                <a:ext uri="{FF2B5EF4-FFF2-40B4-BE49-F238E27FC236}">
                  <a16:creationId xmlns:a16="http://schemas.microsoft.com/office/drawing/2014/main" id="{3D2C8D16-C3E9-4377-B192-9F3B9A8673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05A50157-B804-79E6-3297-0CC6FD7A4F23}"/>
              </a:ext>
            </a:extLst>
          </p:cNvPr>
          <p:cNvSpPr>
            <a:spLocks noGrp="1"/>
          </p:cNvSpPr>
          <p:nvPr>
            <p:ph type="title"/>
          </p:nvPr>
        </p:nvSpPr>
        <p:spPr>
          <a:xfrm>
            <a:off x="1094391" y="381000"/>
            <a:ext cx="10003218" cy="2057400"/>
          </a:xfrm>
        </p:spPr>
        <p:txBody>
          <a:bodyPr vert="horz" lIns="91440" tIns="45720" rIns="91440" bIns="45720" rtlCol="0" anchor="ctr">
            <a:normAutofit/>
          </a:bodyPr>
          <a:lstStyle/>
          <a:p>
            <a:pPr algn="ctr" defTabSz="914400"/>
            <a:r>
              <a:rPr lang="en-US" dirty="0"/>
              <a:t>Most e</a:t>
            </a:r>
            <a:r>
              <a:rPr lang="en-US" dirty="0">
                <a:effectLst/>
              </a:rPr>
              <a:t>verything we see today fits into the two beast systems of Revelation 13</a:t>
            </a:r>
            <a:endParaRPr lang="en-US" dirty="0"/>
          </a:p>
        </p:txBody>
      </p:sp>
      <p:sp>
        <p:nvSpPr>
          <p:cNvPr id="4" name="Content Placeholder 3">
            <a:extLst>
              <a:ext uri="{FF2B5EF4-FFF2-40B4-BE49-F238E27FC236}">
                <a16:creationId xmlns:a16="http://schemas.microsoft.com/office/drawing/2014/main" id="{120B4B8B-B1DB-40E0-520F-0E58B0CCB482}"/>
              </a:ext>
            </a:extLst>
          </p:cNvPr>
          <p:cNvSpPr>
            <a:spLocks noGrp="1"/>
          </p:cNvSpPr>
          <p:nvPr>
            <p:ph sz="half" idx="2"/>
          </p:nvPr>
        </p:nvSpPr>
        <p:spPr>
          <a:xfrm>
            <a:off x="6160133" y="2514600"/>
            <a:ext cx="4680581" cy="3662363"/>
          </a:xfrm>
        </p:spPr>
        <p:txBody>
          <a:bodyPr/>
          <a:lstStyle/>
          <a:p>
            <a:pPr marL="0" indent="0" defTabSz="768105">
              <a:spcBef>
                <a:spcPts val="840"/>
              </a:spcBef>
              <a:buNone/>
            </a:pPr>
            <a:r>
              <a:rPr lang="en-US" sz="2352" kern="1200" dirty="0">
                <a:solidFill>
                  <a:schemeClr val="tx1"/>
                </a:solidFill>
                <a:latin typeface="+mn-lt"/>
                <a:ea typeface="+mn-ea"/>
                <a:cs typeface="+mn-cs"/>
              </a:rPr>
              <a:t>Security and comfort – 2</a:t>
            </a:r>
            <a:r>
              <a:rPr lang="en-US" sz="2352" kern="1200" baseline="30000" dirty="0">
                <a:solidFill>
                  <a:schemeClr val="tx1"/>
                </a:solidFill>
                <a:latin typeface="+mn-lt"/>
                <a:ea typeface="+mn-ea"/>
                <a:cs typeface="+mn-cs"/>
              </a:rPr>
              <a:t>nd</a:t>
            </a:r>
            <a:r>
              <a:rPr lang="en-US" sz="2352" kern="1200" dirty="0">
                <a:solidFill>
                  <a:schemeClr val="tx1"/>
                </a:solidFill>
                <a:latin typeface="+mn-lt"/>
                <a:ea typeface="+mn-ea"/>
                <a:cs typeface="+mn-cs"/>
              </a:rPr>
              <a:t> beast 	(false prophet system)</a:t>
            </a:r>
          </a:p>
          <a:p>
            <a:pPr marL="0" indent="0">
              <a:buNone/>
            </a:pPr>
            <a:endParaRPr lang="en-US" dirty="0"/>
          </a:p>
        </p:txBody>
      </p:sp>
      <p:sp>
        <p:nvSpPr>
          <p:cNvPr id="9" name="Content Placeholder 8">
            <a:extLst>
              <a:ext uri="{FF2B5EF4-FFF2-40B4-BE49-F238E27FC236}">
                <a16:creationId xmlns:a16="http://schemas.microsoft.com/office/drawing/2014/main" id="{E9A55D2A-1487-7C5F-1811-6EC2A4D80CAB}"/>
              </a:ext>
            </a:extLst>
          </p:cNvPr>
          <p:cNvSpPr>
            <a:spLocks noGrp="1"/>
          </p:cNvSpPr>
          <p:nvPr>
            <p:ph sz="half" idx="1"/>
          </p:nvPr>
        </p:nvSpPr>
        <p:spPr>
          <a:xfrm>
            <a:off x="1372443" y="2547936"/>
            <a:ext cx="4680581" cy="3662363"/>
          </a:xfrm>
        </p:spPr>
        <p:txBody>
          <a:bodyPr/>
          <a:lstStyle/>
          <a:p>
            <a:pPr marL="0" indent="0" defTabSz="768105">
              <a:spcBef>
                <a:spcPts val="840"/>
              </a:spcBef>
              <a:buNone/>
            </a:pPr>
            <a:r>
              <a:rPr lang="en-US" sz="2352" kern="1200" dirty="0">
                <a:solidFill>
                  <a:schemeClr val="tx1"/>
                </a:solidFill>
                <a:latin typeface="+mn-lt"/>
                <a:ea typeface="+mn-ea"/>
                <a:cs typeface="+mn-cs"/>
              </a:rPr>
              <a:t>Race to expose evil – 1</a:t>
            </a:r>
            <a:r>
              <a:rPr lang="en-US" sz="2352" kern="1200" baseline="30000" dirty="0">
                <a:solidFill>
                  <a:schemeClr val="tx1"/>
                </a:solidFill>
                <a:latin typeface="+mn-lt"/>
                <a:ea typeface="+mn-ea"/>
                <a:cs typeface="+mn-cs"/>
              </a:rPr>
              <a:t>st</a:t>
            </a:r>
            <a:r>
              <a:rPr lang="en-US" sz="2352" kern="1200" dirty="0">
                <a:solidFill>
                  <a:schemeClr val="tx1"/>
                </a:solidFill>
                <a:latin typeface="+mn-lt"/>
                <a:ea typeface="+mn-ea"/>
                <a:cs typeface="+mn-cs"/>
              </a:rPr>
              <a:t> beast   	(anti-Christ system)</a:t>
            </a:r>
          </a:p>
          <a:p>
            <a:pPr marL="0" indent="0" defTabSz="768105">
              <a:spcBef>
                <a:spcPts val="840"/>
              </a:spcBef>
              <a:buNone/>
            </a:pPr>
            <a:endParaRPr lang="en-US" sz="2352" kern="1200" dirty="0">
              <a:solidFill>
                <a:schemeClr val="tx1"/>
              </a:solidFill>
              <a:latin typeface="+mn-lt"/>
              <a:ea typeface="+mn-ea"/>
              <a:cs typeface="+mn-cs"/>
            </a:endParaRPr>
          </a:p>
          <a:p>
            <a:pPr marL="0" indent="0">
              <a:buNone/>
            </a:pPr>
            <a:endParaRPr lang="en-US" dirty="0"/>
          </a:p>
        </p:txBody>
      </p:sp>
      <p:pic>
        <p:nvPicPr>
          <p:cNvPr id="10" name="Content Placeholder 6" descr="A person standing in front of a dragon&#10;&#10;Description automatically generated">
            <a:extLst>
              <a:ext uri="{FF2B5EF4-FFF2-40B4-BE49-F238E27FC236}">
                <a16:creationId xmlns:a16="http://schemas.microsoft.com/office/drawing/2014/main" id="{2ECFE98A-C55A-BF7D-D348-569090B9BBB9}"/>
              </a:ext>
            </a:extLst>
          </p:cNvPr>
          <p:cNvPicPr>
            <a:picLocks noChangeAspect="1"/>
          </p:cNvPicPr>
          <p:nvPr/>
        </p:nvPicPr>
        <p:blipFill>
          <a:blip r:embed="rId5"/>
          <a:stretch>
            <a:fillRect/>
          </a:stretch>
        </p:blipFill>
        <p:spPr>
          <a:xfrm>
            <a:off x="1884134" y="3482431"/>
            <a:ext cx="3267856" cy="2387350"/>
          </a:xfrm>
          <a:prstGeom prst="rect">
            <a:avLst/>
          </a:prstGeom>
        </p:spPr>
      </p:pic>
      <p:pic>
        <p:nvPicPr>
          <p:cNvPr id="12" name="Picture 11" descr="Lamb standing between two sheep close together in field">
            <a:extLst>
              <a:ext uri="{FF2B5EF4-FFF2-40B4-BE49-F238E27FC236}">
                <a16:creationId xmlns:a16="http://schemas.microsoft.com/office/drawing/2014/main" id="{0CD8E383-83CB-A72B-2C52-827D0BEDDB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1063" y="3455293"/>
            <a:ext cx="3578720" cy="2385813"/>
          </a:xfrm>
          <a:prstGeom prst="rect">
            <a:avLst/>
          </a:prstGeom>
        </p:spPr>
      </p:pic>
    </p:spTree>
    <p:extLst>
      <p:ext uri="{BB962C8B-B14F-4D97-AF65-F5344CB8AC3E}">
        <p14:creationId xmlns:p14="http://schemas.microsoft.com/office/powerpoint/2010/main" val="2943026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ADA0-1486-700F-68CF-84215F963579}"/>
              </a:ext>
            </a:extLst>
          </p:cNvPr>
          <p:cNvSpPr>
            <a:spLocks noGrp="1"/>
          </p:cNvSpPr>
          <p:nvPr>
            <p:ph type="ctrTitle"/>
          </p:nvPr>
        </p:nvSpPr>
        <p:spPr/>
        <p:txBody>
          <a:bodyPr>
            <a:noAutofit/>
          </a:bodyPr>
          <a:lstStyle/>
          <a:p>
            <a:pPr marL="0" marR="0">
              <a:lnSpc>
                <a:spcPct val="107000"/>
              </a:lnSpc>
              <a:spcBef>
                <a:spcPts val="0"/>
              </a:spcBef>
              <a:spcAft>
                <a:spcPts val="800"/>
              </a:spcAft>
            </a:pPr>
            <a:r>
              <a:rPr lang="en-US" b="1" kern="100" dirty="0">
                <a:effectLst/>
                <a:latin typeface="Calibri" panose="020F0502020204030204" pitchFamily="34" charset="0"/>
                <a:ea typeface="Calibri" panose="020F0502020204030204" pitchFamily="34" charset="0"/>
                <a:cs typeface="Times New Roman" panose="02020603050405020304" pitchFamily="18" charset="0"/>
              </a:rPr>
              <a:t>Medical Murder is the #1 Cause of Death in the U.S. – By Design</a:t>
            </a:r>
            <a:br>
              <a:rPr lang="en-US"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(People Are Too Expensive – Satan’s Big Lie)</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sp>
        <p:nvSpPr>
          <p:cNvPr id="3" name="Subtitle 2">
            <a:extLst>
              <a:ext uri="{FF2B5EF4-FFF2-40B4-BE49-F238E27FC236}">
                <a16:creationId xmlns:a16="http://schemas.microsoft.com/office/drawing/2014/main" id="{BF6E0C6A-4372-E050-1DAF-2647FCAEB9E1}"/>
              </a:ext>
            </a:extLst>
          </p:cNvPr>
          <p:cNvSpPr>
            <a:spLocks noGrp="1"/>
          </p:cNvSpPr>
          <p:nvPr>
            <p:ph type="subTitle" idx="1"/>
          </p:nvPr>
        </p:nvSpPr>
        <p:spPr/>
        <p:txBody>
          <a:bodyPr>
            <a:normAutofit lnSpcReduction="10000"/>
          </a:bodyPr>
          <a:lstStyle/>
          <a:p>
            <a:r>
              <a:rPr lang="en-US" sz="4800" b="1"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rPr>
              <a:t>When?  What Began in the Garden is on Steroids Today</a:t>
            </a:r>
            <a:endPar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endParaRPr>
          </a:p>
          <a:p>
            <a:endPar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endParaRPr>
          </a:p>
          <a:p>
            <a:endParaRPr lang="en-US" sz="4800" dirty="0">
              <a:solidFill>
                <a:srgbClr val="002060"/>
              </a:solidFill>
              <a:latin typeface="Berlin Sans FB Demi" panose="020E0802020502020306" pitchFamily="34" charset="0"/>
            </a:endParaRPr>
          </a:p>
        </p:txBody>
      </p:sp>
    </p:spTree>
    <p:extLst>
      <p:ext uri="{BB962C8B-B14F-4D97-AF65-F5344CB8AC3E}">
        <p14:creationId xmlns:p14="http://schemas.microsoft.com/office/powerpoint/2010/main" val="3917569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4" name="Rectangle 13">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8" name="Group 17">
            <a:extLst>
              <a:ext uri="{FF2B5EF4-FFF2-40B4-BE49-F238E27FC236}">
                <a16:creationId xmlns:a16="http://schemas.microsoft.com/office/drawing/2014/main" id="{12B335A1-0110-4D6F-BC0E-DCDCB43203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9" name="Picture 18">
              <a:extLst>
                <a:ext uri="{FF2B5EF4-FFF2-40B4-BE49-F238E27FC236}">
                  <a16:creationId xmlns:a16="http://schemas.microsoft.com/office/drawing/2014/main" id="{3B05D9A1-5C36-49D4-8D83-8782DE1E1BC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0" name="Picture 19">
              <a:extLst>
                <a:ext uri="{FF2B5EF4-FFF2-40B4-BE49-F238E27FC236}">
                  <a16:creationId xmlns:a16="http://schemas.microsoft.com/office/drawing/2014/main" id="{3D2C8D16-C3E9-4377-B192-9F3B9A8673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F89108E8-06DE-F923-8F01-BD7FACBE9BA2}"/>
              </a:ext>
            </a:extLst>
          </p:cNvPr>
          <p:cNvSpPr>
            <a:spLocks noGrp="1"/>
          </p:cNvSpPr>
          <p:nvPr>
            <p:ph type="title"/>
          </p:nvPr>
        </p:nvSpPr>
        <p:spPr>
          <a:xfrm>
            <a:off x="1094391" y="381000"/>
            <a:ext cx="10003218" cy="2057400"/>
          </a:xfrm>
        </p:spPr>
        <p:txBody>
          <a:bodyPr vert="horz" lIns="91440" tIns="45720" rIns="91440" bIns="45720" rtlCol="0" anchor="ctr">
            <a:normAutofit/>
          </a:bodyPr>
          <a:lstStyle/>
          <a:p>
            <a:pPr algn="ctr" defTabSz="914400"/>
            <a:r>
              <a:rPr lang="en-US" dirty="0"/>
              <a:t>Exoteric dialectics are traps used to blind us to the real agenda</a:t>
            </a:r>
          </a:p>
        </p:txBody>
      </p:sp>
      <p:sp>
        <p:nvSpPr>
          <p:cNvPr id="4" name="Content Placeholder 3">
            <a:extLst>
              <a:ext uri="{FF2B5EF4-FFF2-40B4-BE49-F238E27FC236}">
                <a16:creationId xmlns:a16="http://schemas.microsoft.com/office/drawing/2014/main" id="{8A5895B2-7EC4-D841-B64A-645F94018892}"/>
              </a:ext>
            </a:extLst>
          </p:cNvPr>
          <p:cNvSpPr>
            <a:spLocks noGrp="1"/>
          </p:cNvSpPr>
          <p:nvPr>
            <p:ph sz="half" idx="1"/>
          </p:nvPr>
        </p:nvSpPr>
        <p:spPr>
          <a:xfrm>
            <a:off x="1351285" y="2514600"/>
            <a:ext cx="4680581" cy="3662363"/>
          </a:xfrm>
        </p:spPr>
        <p:txBody>
          <a:bodyPr/>
          <a:lstStyle/>
          <a:p>
            <a:pPr marL="0" indent="0" defTabSz="768105">
              <a:spcBef>
                <a:spcPts val="840"/>
              </a:spcBef>
              <a:buNone/>
            </a:pPr>
            <a:r>
              <a:rPr lang="en-US" sz="2352" b="1" u="sng" kern="1200" dirty="0">
                <a:solidFill>
                  <a:schemeClr val="tx1"/>
                </a:solidFill>
                <a:latin typeface="+mn-lt"/>
                <a:ea typeface="+mn-ea"/>
                <a:cs typeface="+mn-cs"/>
              </a:rPr>
              <a:t>Covid</a:t>
            </a:r>
          </a:p>
          <a:p>
            <a:pPr marL="0" indent="0" defTabSz="768105">
              <a:spcBef>
                <a:spcPts val="840"/>
              </a:spcBef>
              <a:buNone/>
            </a:pPr>
            <a:r>
              <a:rPr lang="en-US" sz="2352" kern="1200" dirty="0">
                <a:solidFill>
                  <a:schemeClr val="tx1"/>
                </a:solidFill>
                <a:latin typeface="+mn-lt"/>
                <a:ea typeface="+mn-ea"/>
                <a:cs typeface="+mn-cs"/>
              </a:rPr>
              <a:t>Lab leak</a:t>
            </a:r>
          </a:p>
          <a:p>
            <a:pPr marL="0" indent="0" defTabSz="768105">
              <a:spcBef>
                <a:spcPts val="840"/>
              </a:spcBef>
              <a:buNone/>
            </a:pPr>
            <a:r>
              <a:rPr lang="en-US" sz="2352" kern="1200" dirty="0">
                <a:solidFill>
                  <a:schemeClr val="tx1"/>
                </a:solidFill>
                <a:latin typeface="+mn-lt"/>
                <a:ea typeface="+mn-ea"/>
                <a:cs typeface="+mn-cs"/>
              </a:rPr>
              <a:t>Lies</a:t>
            </a:r>
          </a:p>
          <a:p>
            <a:pPr marL="0" indent="0" defTabSz="768105">
              <a:spcBef>
                <a:spcPts val="840"/>
              </a:spcBef>
              <a:buNone/>
            </a:pPr>
            <a:r>
              <a:rPr lang="en-US" sz="2352" kern="1200" dirty="0">
                <a:solidFill>
                  <a:schemeClr val="tx1"/>
                </a:solidFill>
                <a:latin typeface="+mn-lt"/>
                <a:ea typeface="+mn-ea"/>
                <a:cs typeface="+mn-cs"/>
              </a:rPr>
              <a:t>Coverups</a:t>
            </a:r>
          </a:p>
          <a:p>
            <a:pPr marL="0" indent="0" defTabSz="768105">
              <a:spcBef>
                <a:spcPts val="840"/>
              </a:spcBef>
              <a:buNone/>
            </a:pPr>
            <a:r>
              <a:rPr lang="en-US" sz="2352" kern="1200" dirty="0">
                <a:solidFill>
                  <a:schemeClr val="tx1"/>
                </a:solidFill>
                <a:latin typeface="+mn-lt"/>
                <a:ea typeface="+mn-ea"/>
                <a:cs typeface="+mn-cs"/>
              </a:rPr>
              <a:t>Lawsuits</a:t>
            </a:r>
          </a:p>
          <a:p>
            <a:pPr marL="0" indent="0" defTabSz="768105">
              <a:spcBef>
                <a:spcPts val="840"/>
              </a:spcBef>
              <a:buNone/>
            </a:pPr>
            <a:r>
              <a:rPr lang="en-US" sz="1512" b="1" u="sng" kern="1200" dirty="0">
                <a:solidFill>
                  <a:schemeClr val="tx1"/>
                </a:solidFill>
                <a:latin typeface="Calibri" panose="020F0502020204030204" pitchFamily="34" charset="0"/>
                <a:ea typeface="+mn-ea"/>
                <a:cs typeface="Calibri" panose="020F0502020204030204" pitchFamily="34" charset="0"/>
              </a:rPr>
              <a:t>Covid exposed the agenda but is not the agenda</a:t>
            </a:r>
            <a:endParaRPr lang="en-US" sz="1800" b="1" u="sng"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373EF4DE-3207-B0BC-C224-8E4F4B05803C}"/>
              </a:ext>
            </a:extLst>
          </p:cNvPr>
          <p:cNvSpPr>
            <a:spLocks noGrp="1"/>
          </p:cNvSpPr>
          <p:nvPr>
            <p:ph sz="half" idx="2"/>
          </p:nvPr>
        </p:nvSpPr>
        <p:spPr>
          <a:xfrm>
            <a:off x="6160133" y="2514600"/>
            <a:ext cx="4680581" cy="3662363"/>
          </a:xfrm>
        </p:spPr>
        <p:txBody>
          <a:bodyPr/>
          <a:lstStyle/>
          <a:p>
            <a:pPr marL="0" indent="0" defTabSz="768105">
              <a:spcBef>
                <a:spcPts val="840"/>
              </a:spcBef>
              <a:buNone/>
            </a:pPr>
            <a:r>
              <a:rPr lang="en-US" sz="2352" b="1" u="sng" kern="1200" dirty="0">
                <a:solidFill>
                  <a:schemeClr val="tx1"/>
                </a:solidFill>
                <a:latin typeface="+mn-lt"/>
                <a:ea typeface="+mn-ea"/>
                <a:cs typeface="+mn-cs"/>
              </a:rPr>
              <a:t>President Trump</a:t>
            </a:r>
          </a:p>
          <a:p>
            <a:pPr marL="0" indent="0" defTabSz="768105">
              <a:spcBef>
                <a:spcPts val="840"/>
              </a:spcBef>
              <a:buNone/>
            </a:pPr>
            <a:r>
              <a:rPr lang="en-US" sz="2352" kern="1200" dirty="0">
                <a:solidFill>
                  <a:schemeClr val="tx1"/>
                </a:solidFill>
                <a:latin typeface="+mn-lt"/>
                <a:ea typeface="+mn-ea"/>
                <a:cs typeface="+mn-cs"/>
              </a:rPr>
              <a:t>Election challenge</a:t>
            </a:r>
          </a:p>
          <a:p>
            <a:pPr marL="0" indent="0" defTabSz="768105">
              <a:spcBef>
                <a:spcPts val="840"/>
              </a:spcBef>
              <a:buNone/>
            </a:pPr>
            <a:r>
              <a:rPr lang="en-US" sz="2352" kern="1200" dirty="0">
                <a:solidFill>
                  <a:schemeClr val="tx1"/>
                </a:solidFill>
                <a:latin typeface="+mn-lt"/>
                <a:ea typeface="+mn-ea"/>
                <a:cs typeface="+mn-cs"/>
              </a:rPr>
              <a:t>Lack of equal justice</a:t>
            </a:r>
          </a:p>
          <a:p>
            <a:pPr marL="0" indent="0" defTabSz="768105">
              <a:spcBef>
                <a:spcPts val="840"/>
              </a:spcBef>
              <a:buNone/>
            </a:pPr>
            <a:r>
              <a:rPr lang="en-US" sz="2352" kern="1200" dirty="0">
                <a:solidFill>
                  <a:schemeClr val="tx1"/>
                </a:solidFill>
                <a:latin typeface="+mn-lt"/>
                <a:ea typeface="+mn-ea"/>
                <a:cs typeface="+mn-cs"/>
              </a:rPr>
              <a:t>Economic policies</a:t>
            </a:r>
          </a:p>
          <a:p>
            <a:pPr marL="0" indent="0" defTabSz="768105">
              <a:spcBef>
                <a:spcPts val="840"/>
              </a:spcBef>
              <a:buNone/>
            </a:pPr>
            <a:r>
              <a:rPr lang="en-US" sz="2352" kern="1200" dirty="0">
                <a:solidFill>
                  <a:schemeClr val="tx1"/>
                </a:solidFill>
                <a:latin typeface="+mn-lt"/>
                <a:ea typeface="+mn-ea"/>
                <a:cs typeface="+mn-cs"/>
              </a:rPr>
              <a:t>Prayer in schools</a:t>
            </a:r>
          </a:p>
          <a:p>
            <a:pPr marL="0" indent="0" defTabSz="768105">
              <a:spcBef>
                <a:spcPts val="840"/>
              </a:spcBef>
              <a:buNone/>
            </a:pPr>
            <a:r>
              <a:rPr lang="en-US" sz="1512" u="sng" kern="1200" dirty="0">
                <a:solidFill>
                  <a:srgbClr val="0563C1"/>
                </a:solidFill>
                <a:latin typeface="Calibri" panose="020F0502020204030204" pitchFamily="34" charset="0"/>
                <a:ea typeface="+mn-ea"/>
                <a:cs typeface="Times New Roman" panose="02020603050405020304" pitchFamily="18" charset="0"/>
                <a:hlinkClick r:id="rId5"/>
              </a:rPr>
              <a:t>https://www.bitchute.com/video/MYEgVPZF8Xsq/</a:t>
            </a:r>
            <a:endParaRPr lang="en-US" dirty="0"/>
          </a:p>
        </p:txBody>
      </p:sp>
    </p:spTree>
    <p:extLst>
      <p:ext uri="{BB962C8B-B14F-4D97-AF65-F5344CB8AC3E}">
        <p14:creationId xmlns:p14="http://schemas.microsoft.com/office/powerpoint/2010/main" val="1455457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ADA0-1486-700F-68CF-84215F963579}"/>
              </a:ext>
            </a:extLst>
          </p:cNvPr>
          <p:cNvSpPr>
            <a:spLocks noGrp="1"/>
          </p:cNvSpPr>
          <p:nvPr>
            <p:ph type="ctrTitle"/>
          </p:nvPr>
        </p:nvSpPr>
        <p:spPr/>
        <p:txBody>
          <a:bodyPr>
            <a:noAutofit/>
          </a:bodyPr>
          <a:lstStyle/>
          <a:p>
            <a:pPr marL="0" marR="0">
              <a:lnSpc>
                <a:spcPct val="107000"/>
              </a:lnSpc>
              <a:spcBef>
                <a:spcPts val="0"/>
              </a:spcBef>
              <a:spcAft>
                <a:spcPts val="800"/>
              </a:spcAft>
            </a:pPr>
            <a:r>
              <a:rPr lang="en-US" b="1" kern="100" dirty="0">
                <a:effectLst/>
                <a:latin typeface="Calibri" panose="020F0502020204030204" pitchFamily="34" charset="0"/>
                <a:ea typeface="Calibri" panose="020F0502020204030204" pitchFamily="34" charset="0"/>
                <a:cs typeface="Times New Roman" panose="02020603050405020304" pitchFamily="18" charset="0"/>
              </a:rPr>
              <a:t>Medical Murder is the #1 Cause of Death in the U.S. – By Design</a:t>
            </a:r>
            <a:br>
              <a:rPr lang="en-US"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(People Are Too Expensive – Satan’s Big Lie)</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sp>
        <p:nvSpPr>
          <p:cNvPr id="3" name="Subtitle 2">
            <a:extLst>
              <a:ext uri="{FF2B5EF4-FFF2-40B4-BE49-F238E27FC236}">
                <a16:creationId xmlns:a16="http://schemas.microsoft.com/office/drawing/2014/main" id="{BF6E0C6A-4372-E050-1DAF-2647FCAEB9E1}"/>
              </a:ext>
            </a:extLst>
          </p:cNvPr>
          <p:cNvSpPr>
            <a:spLocks noGrp="1"/>
          </p:cNvSpPr>
          <p:nvPr>
            <p:ph type="subTitle" idx="1"/>
          </p:nvPr>
        </p:nvSpPr>
        <p:spPr/>
        <p:txBody>
          <a:bodyPr>
            <a:normAutofit/>
          </a:bodyPr>
          <a:lstStyle/>
          <a:p>
            <a:r>
              <a:rPr lang="en-US" sz="4800" b="1" kern="100" dirty="0">
                <a:solidFill>
                  <a:srgbClr val="002060"/>
                </a:solidFill>
                <a:latin typeface="Berlin Sans FB Demi" panose="020E0802020502020306" pitchFamily="34" charset="0"/>
                <a:ea typeface="Calibri" panose="020F0502020204030204" pitchFamily="34" charset="0"/>
                <a:cs typeface="Times New Roman" panose="02020603050405020304" pitchFamily="18" charset="0"/>
              </a:rPr>
              <a:t>How</a:t>
            </a:r>
            <a:r>
              <a:rPr lang="en-US" sz="4800" b="1"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rPr>
              <a:t>?  The American Dream</a:t>
            </a:r>
            <a:endPar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endParaRPr>
          </a:p>
          <a:p>
            <a:endPar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endParaRPr>
          </a:p>
          <a:p>
            <a:endPar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endParaRPr>
          </a:p>
          <a:p>
            <a:endParaRPr lang="en-US" sz="4800" dirty="0">
              <a:solidFill>
                <a:srgbClr val="002060"/>
              </a:solidFill>
              <a:latin typeface="Berlin Sans FB Demi" panose="020E0802020502020306" pitchFamily="34" charset="0"/>
            </a:endParaRPr>
          </a:p>
        </p:txBody>
      </p:sp>
    </p:spTree>
    <p:extLst>
      <p:ext uri="{BB962C8B-B14F-4D97-AF65-F5344CB8AC3E}">
        <p14:creationId xmlns:p14="http://schemas.microsoft.com/office/powerpoint/2010/main" val="1050724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2" name="Rectangle 11">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descr="Labyrinth board game with holes">
            <a:extLst>
              <a:ext uri="{FF2B5EF4-FFF2-40B4-BE49-F238E27FC236}">
                <a16:creationId xmlns:a16="http://schemas.microsoft.com/office/drawing/2014/main" id="{49DF994F-01A5-FD2E-86DF-625528B5473D}"/>
              </a:ext>
            </a:extLst>
          </p:cNvPr>
          <p:cNvPicPr>
            <a:picLocks noChangeAspect="1"/>
          </p:cNvPicPr>
          <p:nvPr/>
        </p:nvPicPr>
        <p:blipFill rotWithShape="1">
          <a:blip r:embed="rId3">
            <a:alphaModFix/>
          </a:blip>
          <a:srcRect t="11559" b="4188"/>
          <a:stretch/>
        </p:blipFill>
        <p:spPr>
          <a:xfrm>
            <a:off x="20" y="10"/>
            <a:ext cx="12191980" cy="6856614"/>
          </a:xfrm>
          <a:prstGeom prst="rect">
            <a:avLst/>
          </a:prstGeom>
        </p:spPr>
      </p:pic>
      <p:sp>
        <p:nvSpPr>
          <p:cNvPr id="16" name="Rectangle 15">
            <a:extLst>
              <a:ext uri="{FF2B5EF4-FFF2-40B4-BE49-F238E27FC236}">
                <a16:creationId xmlns:a16="http://schemas.microsoft.com/office/drawing/2014/main" id="{4E737432-73B7-4BCE-A154-A4B1B3E7E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637612"/>
            <a:ext cx="6096002" cy="3581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81F6189B-A4D0-06A4-8273-76C82D2A50CD}"/>
              </a:ext>
            </a:extLst>
          </p:cNvPr>
          <p:cNvSpPr>
            <a:spLocks noGrp="1"/>
          </p:cNvSpPr>
          <p:nvPr>
            <p:ph type="title" idx="4294967295"/>
          </p:nvPr>
        </p:nvSpPr>
        <p:spPr>
          <a:xfrm>
            <a:off x="458695" y="1828800"/>
            <a:ext cx="5180106" cy="2057400"/>
          </a:xfrm>
        </p:spPr>
        <p:txBody>
          <a:bodyPr vert="horz" lIns="91440" tIns="45720" rIns="91440" bIns="45720" rtlCol="0" anchor="b">
            <a:normAutofit/>
          </a:bodyPr>
          <a:lstStyle/>
          <a:p>
            <a:pPr defTabSz="914400">
              <a:lnSpc>
                <a:spcPct val="90000"/>
              </a:lnSpc>
            </a:pPr>
            <a:r>
              <a:rPr lang="en-US">
                <a:solidFill>
                  <a:srgbClr val="FFFFFF"/>
                </a:solidFill>
                <a:effectLst/>
              </a:rPr>
              <a:t>Review – each of the six sections</a:t>
            </a:r>
            <a:br>
              <a:rPr lang="en-US">
                <a:solidFill>
                  <a:srgbClr val="FFFFFF"/>
                </a:solidFill>
                <a:effectLst/>
              </a:rPr>
            </a:br>
            <a:endParaRPr lang="en-US">
              <a:solidFill>
                <a:srgbClr val="FFFFFF"/>
              </a:solidFill>
            </a:endParaRPr>
          </a:p>
        </p:txBody>
      </p:sp>
    </p:spTree>
    <p:extLst>
      <p:ext uri="{BB962C8B-B14F-4D97-AF65-F5344CB8AC3E}">
        <p14:creationId xmlns:p14="http://schemas.microsoft.com/office/powerpoint/2010/main" val="21158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F1E52-D9BF-3EA2-77D0-7A3BF9A31384}"/>
              </a:ext>
            </a:extLst>
          </p:cNvPr>
          <p:cNvSpPr>
            <a:spLocks noGrp="1"/>
          </p:cNvSpPr>
          <p:nvPr>
            <p:ph type="title"/>
          </p:nvPr>
        </p:nvSpPr>
        <p:spPr/>
        <p:txBody>
          <a:bodyPr>
            <a:normAutofit fontScale="90000"/>
          </a:bodyPr>
          <a:lstStyle/>
          <a:p>
            <a:pPr algn="ctr"/>
            <a:r>
              <a:rPr lang="en-US" dirty="0"/>
              <a:t>We made a bad trade – freedom for government protection</a:t>
            </a:r>
          </a:p>
        </p:txBody>
      </p:sp>
      <p:pic>
        <p:nvPicPr>
          <p:cNvPr id="7" name="Content Placeholder 6">
            <a:extLst>
              <a:ext uri="{FF2B5EF4-FFF2-40B4-BE49-F238E27FC236}">
                <a16:creationId xmlns:a16="http://schemas.microsoft.com/office/drawing/2014/main" id="{B12EDCB7-486E-CA05-5D3B-BB6EB89F174B}"/>
              </a:ext>
            </a:extLst>
          </p:cNvPr>
          <p:cNvPicPr>
            <a:picLocks noGrp="1" noChangeAspect="1"/>
          </p:cNvPicPr>
          <p:nvPr>
            <p:ph sz="half" idx="1"/>
          </p:nvPr>
        </p:nvPicPr>
        <p:blipFill>
          <a:blip r:embed="rId2"/>
          <a:stretch>
            <a:fillRect/>
          </a:stretch>
        </p:blipFill>
        <p:spPr>
          <a:xfrm>
            <a:off x="96540" y="2565918"/>
            <a:ext cx="5833710" cy="2556588"/>
          </a:xfrm>
        </p:spPr>
      </p:pic>
      <p:sp>
        <p:nvSpPr>
          <p:cNvPr id="5" name="Content Placeholder 4">
            <a:extLst>
              <a:ext uri="{FF2B5EF4-FFF2-40B4-BE49-F238E27FC236}">
                <a16:creationId xmlns:a16="http://schemas.microsoft.com/office/drawing/2014/main" id="{E08658BF-CE67-D187-4B77-D4F5F5F908D8}"/>
              </a:ext>
            </a:extLst>
          </p:cNvPr>
          <p:cNvSpPr>
            <a:spLocks noGrp="1"/>
          </p:cNvSpPr>
          <p:nvPr>
            <p:ph sz="half" idx="2"/>
          </p:nvPr>
        </p:nvSpPr>
        <p:spPr/>
        <p:txBody>
          <a:bodyPr/>
          <a:lstStyle/>
          <a:p>
            <a:pPr marL="0" indent="0">
              <a:buNone/>
            </a:pPr>
            <a:endParaRPr lang="en-US" b="1" kern="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b="1" kern="0" dirty="0">
                <a:effectLst/>
                <a:latin typeface="Calibri" panose="020F0502020204030204" pitchFamily="34" charset="0"/>
                <a:ea typeface="Calibri" panose="020F0502020204030204" pitchFamily="34" charset="0"/>
                <a:cs typeface="Times New Roman" panose="02020603050405020304" pitchFamily="18" charset="0"/>
              </a:rPr>
              <a:t>PATRIOT</a:t>
            </a:r>
            <a:r>
              <a:rPr lang="en-US" kern="0" dirty="0">
                <a:effectLst/>
                <a:latin typeface="Calibri" panose="020F0502020204030204" pitchFamily="34" charset="0"/>
                <a:ea typeface="Calibri" panose="020F0502020204030204" pitchFamily="34" charset="0"/>
                <a:cs typeface="Times New Roman" panose="02020603050405020304" pitchFamily="18" charset="0"/>
              </a:rPr>
              <a:t> (</a:t>
            </a:r>
            <a:r>
              <a:rPr lang="en-US" u="sng" kern="0" dirty="0">
                <a:effectLst/>
                <a:latin typeface="Calibri" panose="020F0502020204030204" pitchFamily="34" charset="0"/>
                <a:ea typeface="Calibri" panose="020F0502020204030204" pitchFamily="34" charset="0"/>
                <a:cs typeface="Times New Roman" panose="02020603050405020304" pitchFamily="18" charset="0"/>
              </a:rPr>
              <a:t>BOHICA</a:t>
            </a:r>
            <a:r>
              <a:rPr lang="en-US" kern="0" dirty="0">
                <a:effectLst/>
                <a:latin typeface="Calibri" panose="020F0502020204030204" pitchFamily="34" charset="0"/>
                <a:ea typeface="Calibri" panose="020F0502020204030204" pitchFamily="34" charset="0"/>
                <a:cs typeface="Times New Roman" panose="02020603050405020304" pitchFamily="18" charset="0"/>
              </a:rPr>
              <a:t>) </a:t>
            </a:r>
            <a:r>
              <a:rPr lang="en-US" b="1" kern="0" dirty="0">
                <a:effectLst/>
                <a:latin typeface="Calibri" panose="020F0502020204030204" pitchFamily="34" charset="0"/>
                <a:ea typeface="Calibri" panose="020F0502020204030204" pitchFamily="34" charset="0"/>
                <a:cs typeface="Times New Roman" panose="02020603050405020304" pitchFamily="18" charset="0"/>
              </a:rPr>
              <a:t>ACT</a:t>
            </a:r>
            <a:r>
              <a:rPr lang="en-US" kern="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r>
              <a:rPr lang="en-US" b="1" u="sng" kern="0" dirty="0">
                <a:effectLst/>
                <a:latin typeface="Calibri" panose="020F0502020204030204" pitchFamily="34" charset="0"/>
                <a:ea typeface="Calibri" panose="020F0502020204030204" pitchFamily="34" charset="0"/>
                <a:cs typeface="Times New Roman" panose="02020603050405020304" pitchFamily="18" charset="0"/>
              </a:rPr>
              <a:t>P</a:t>
            </a:r>
            <a:r>
              <a:rPr lang="en-US" kern="0" dirty="0">
                <a:effectLst/>
                <a:latin typeface="Calibri" panose="020F0502020204030204" pitchFamily="34" charset="0"/>
                <a:ea typeface="Calibri" panose="020F0502020204030204" pitchFamily="34" charset="0"/>
                <a:cs typeface="Times New Roman" panose="02020603050405020304" pitchFamily="18" charset="0"/>
              </a:rPr>
              <a:t>ROVIDING </a:t>
            </a:r>
            <a:r>
              <a:rPr lang="en-US" b="1" u="sng" kern="0" dirty="0">
                <a:effectLst/>
                <a:latin typeface="Calibri" panose="020F0502020204030204" pitchFamily="34" charset="0"/>
                <a:ea typeface="Calibri" panose="020F0502020204030204" pitchFamily="34" charset="0"/>
                <a:cs typeface="Times New Roman" panose="02020603050405020304" pitchFamily="18" charset="0"/>
              </a:rPr>
              <a:t>A</a:t>
            </a:r>
            <a:r>
              <a:rPr lang="en-US" kern="0" dirty="0">
                <a:effectLst/>
                <a:latin typeface="Calibri" panose="020F0502020204030204" pitchFamily="34" charset="0"/>
                <a:ea typeface="Calibri" panose="020F0502020204030204" pitchFamily="34" charset="0"/>
                <a:cs typeface="Times New Roman" panose="02020603050405020304" pitchFamily="18" charset="0"/>
              </a:rPr>
              <a:t>PPROPRIATE </a:t>
            </a:r>
            <a:r>
              <a:rPr lang="en-US" b="1" u="sng" kern="0" dirty="0">
                <a:effectLst/>
                <a:latin typeface="Calibri" panose="020F0502020204030204" pitchFamily="34" charset="0"/>
                <a:ea typeface="Calibri" panose="020F0502020204030204" pitchFamily="34" charset="0"/>
                <a:cs typeface="Times New Roman" panose="02020603050405020304" pitchFamily="18" charset="0"/>
              </a:rPr>
              <a:t>T</a:t>
            </a:r>
            <a:r>
              <a:rPr lang="en-US" kern="0" dirty="0">
                <a:effectLst/>
                <a:latin typeface="Calibri" panose="020F0502020204030204" pitchFamily="34" charset="0"/>
                <a:ea typeface="Calibri" panose="020F0502020204030204" pitchFamily="34" charset="0"/>
                <a:cs typeface="Times New Roman" panose="02020603050405020304" pitchFamily="18" charset="0"/>
              </a:rPr>
              <a:t>OOLS </a:t>
            </a:r>
            <a:r>
              <a:rPr lang="en-US" b="1" u="sng" kern="0" dirty="0">
                <a:effectLst/>
                <a:latin typeface="Calibri" panose="020F0502020204030204" pitchFamily="34" charset="0"/>
                <a:ea typeface="Calibri" panose="020F0502020204030204" pitchFamily="34" charset="0"/>
                <a:cs typeface="Times New Roman" panose="02020603050405020304" pitchFamily="18" charset="0"/>
              </a:rPr>
              <a:t>R</a:t>
            </a:r>
            <a:r>
              <a:rPr lang="en-US" kern="0" dirty="0">
                <a:effectLst/>
                <a:latin typeface="Calibri" panose="020F0502020204030204" pitchFamily="34" charset="0"/>
                <a:ea typeface="Calibri" panose="020F0502020204030204" pitchFamily="34" charset="0"/>
                <a:cs typeface="Times New Roman" panose="02020603050405020304" pitchFamily="18" charset="0"/>
              </a:rPr>
              <a:t>EQUIRED TO </a:t>
            </a:r>
            <a:r>
              <a:rPr lang="en-US" b="1" u="sng" kern="0" dirty="0">
                <a:effectLst/>
                <a:latin typeface="Calibri" panose="020F0502020204030204" pitchFamily="34" charset="0"/>
                <a:ea typeface="Calibri" panose="020F0502020204030204" pitchFamily="34" charset="0"/>
                <a:cs typeface="Times New Roman" panose="02020603050405020304" pitchFamily="18" charset="0"/>
              </a:rPr>
              <a:t>I</a:t>
            </a:r>
            <a:r>
              <a:rPr lang="en-US" kern="0" dirty="0">
                <a:effectLst/>
                <a:latin typeface="Calibri" panose="020F0502020204030204" pitchFamily="34" charset="0"/>
                <a:ea typeface="Calibri" panose="020F0502020204030204" pitchFamily="34" charset="0"/>
                <a:cs typeface="Times New Roman" panose="02020603050405020304" pitchFamily="18" charset="0"/>
              </a:rPr>
              <a:t>NTERCEPT AND </a:t>
            </a:r>
            <a:r>
              <a:rPr lang="en-US" b="1" u="sng" kern="0" dirty="0">
                <a:effectLst/>
                <a:latin typeface="Calibri" panose="020F0502020204030204" pitchFamily="34" charset="0"/>
                <a:ea typeface="Calibri" panose="020F0502020204030204" pitchFamily="34" charset="0"/>
                <a:cs typeface="Times New Roman" panose="02020603050405020304" pitchFamily="18" charset="0"/>
              </a:rPr>
              <a:t>O</a:t>
            </a:r>
            <a:r>
              <a:rPr lang="en-US" kern="0" dirty="0">
                <a:effectLst/>
                <a:latin typeface="Calibri" panose="020F0502020204030204" pitchFamily="34" charset="0"/>
                <a:ea typeface="Calibri" panose="020F0502020204030204" pitchFamily="34" charset="0"/>
                <a:cs typeface="Times New Roman" panose="02020603050405020304" pitchFamily="18" charset="0"/>
              </a:rPr>
              <a:t>BSTRUCT </a:t>
            </a:r>
            <a:r>
              <a:rPr lang="en-US" b="1" u="sng" kern="0" dirty="0">
                <a:effectLst/>
                <a:latin typeface="Calibri" panose="020F0502020204030204" pitchFamily="34" charset="0"/>
                <a:ea typeface="Calibri" panose="020F0502020204030204" pitchFamily="34" charset="0"/>
                <a:cs typeface="Times New Roman" panose="02020603050405020304" pitchFamily="18" charset="0"/>
              </a:rPr>
              <a:t>T</a:t>
            </a:r>
            <a:r>
              <a:rPr lang="en-US" kern="0" dirty="0">
                <a:effectLst/>
                <a:latin typeface="Calibri" panose="020F0502020204030204" pitchFamily="34" charset="0"/>
                <a:ea typeface="Calibri" panose="020F0502020204030204" pitchFamily="34" charset="0"/>
                <a:cs typeface="Times New Roman" panose="02020603050405020304" pitchFamily="18" charset="0"/>
              </a:rPr>
              <a:t>ERRORISM </a:t>
            </a:r>
          </a:p>
          <a:p>
            <a:pPr marL="0" indent="0">
              <a:buNone/>
            </a:pPr>
            <a:r>
              <a:rPr lang="en-US" sz="3600" b="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411 = we are the terrorists!</a:t>
            </a:r>
            <a:endParaRPr lang="en-US" sz="3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600" u="sng" kern="0" dirty="0">
                <a:solidFill>
                  <a:srgbClr val="0563C1"/>
                </a:solidFill>
                <a:effectLst/>
                <a:latin typeface="Calibri" panose="020F0502020204030204" pitchFamily="34" charset="0"/>
                <a:ea typeface="Calibri" panose="020F0502020204030204" pitchFamily="34" charset="0"/>
                <a:hlinkClick r:id="rId3"/>
              </a:rPr>
              <a:t>https://www.bitchute.com/video/3LiWm7OaKPmX/</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p>
        </p:txBody>
      </p:sp>
    </p:spTree>
    <p:extLst>
      <p:ext uri="{BB962C8B-B14F-4D97-AF65-F5344CB8AC3E}">
        <p14:creationId xmlns:p14="http://schemas.microsoft.com/office/powerpoint/2010/main" val="2941044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C44EC9-48DE-92F7-813F-A69D754F40D7}"/>
              </a:ext>
            </a:extLst>
          </p:cNvPr>
          <p:cNvSpPr txBox="1"/>
          <p:nvPr/>
        </p:nvSpPr>
        <p:spPr>
          <a:xfrm>
            <a:off x="354563" y="1"/>
            <a:ext cx="11288798" cy="6896296"/>
          </a:xfrm>
          <a:prstGeom prst="rect">
            <a:avLst/>
          </a:prstGeom>
          <a:noFill/>
        </p:spPr>
        <p:txBody>
          <a:bodyPr wrap="square">
            <a:spAutoFit/>
          </a:bodyPr>
          <a:lstStyle/>
          <a:p>
            <a:pPr marL="457200" marR="0">
              <a:lnSpc>
                <a:spcPct val="107000"/>
              </a:lnSpc>
              <a:spcBef>
                <a:spcPts val="0"/>
              </a:spcBef>
              <a:spcAft>
                <a:spcPts val="800"/>
              </a:spcAft>
            </a:pPr>
            <a:r>
              <a:rPr lang="en-US" sz="1800" kern="0" dirty="0">
                <a:solidFill>
                  <a:srgbClr val="FF0000"/>
                </a:solidFill>
                <a:effectLst/>
                <a:latin typeface="Berlin Sans FB Demi" panose="020E0802020502020306" pitchFamily="34" charset="0"/>
                <a:ea typeface="Calibri" panose="020F0502020204030204" pitchFamily="34" charset="0"/>
                <a:cs typeface="Calibri" panose="020F0502020204030204" pitchFamily="34" charset="0"/>
              </a:rPr>
              <a:t>Conclusion:  Look at Covid through the eyes of deception on an esoteric (evil being exposed, by design, to set up another evil) and exoteric level (you begin to see an amnesty play)</a:t>
            </a:r>
            <a:r>
              <a:rPr lang="en-US" sz="18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 – “we made a mistake, but we’ll do better next time.”  Watch out for anyone who says Covid was a mistake.  How is it possible we could fall for amnesty?  Because of another big lie – people are inherently good (no one could be that evil) and our desire for security and comfort.  Tom Renz promoting a Congressional investigation and Peter McCullough still calling the bioweapon a vaccine are examples.  These are examples of being trapped in the exoteric dialectic. </a:t>
            </a:r>
            <a:r>
              <a:rPr lang="en-US" sz="18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On the less evil esoteric agenda, there’s an exoteric push </a:t>
            </a:r>
            <a:r>
              <a:rPr lang="en-US" sz="18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for Trump and all the fixes he says he’d bring – no wars; holding people accountable; gold backed currency; education overhaul; etc. – all an inversion of what we are experiencing today.  What’s missing?  Repentance.  That’s our key to seeing the deception.</a:t>
            </a:r>
          </a:p>
          <a:p>
            <a:pPr marL="457200" marR="0">
              <a:lnSpc>
                <a:spcPct val="107000"/>
              </a:lnSpc>
              <a:spcBef>
                <a:spcPts val="0"/>
              </a:spcBef>
              <a:spcAft>
                <a:spcPts val="800"/>
              </a:spcAft>
            </a:pPr>
            <a:r>
              <a:rPr lang="en-US" sz="18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Covid was a success both esoterically (setting up the angel of light) and exoterically (created a dialectic to have us all focus on this evil while a substantially eviler agenda is taking place without being noticed).  We are on the fringe – 80% of the people can be cut off from </a:t>
            </a:r>
            <a:r>
              <a:rPr lang="en-US" sz="1800" u="sng"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food</a:t>
            </a:r>
            <a:r>
              <a:rPr lang="en-US" sz="18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 and </a:t>
            </a:r>
            <a:r>
              <a:rPr lang="en-US" sz="1800" u="sng"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electricity</a:t>
            </a:r>
            <a:r>
              <a:rPr lang="en-US" sz="18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 - the chaos level turned on in an hour for those especially in big cities (“Smart Growth” plan makes it easier to live in cities).  That’s saying nothing about poisoning the </a:t>
            </a:r>
            <a:r>
              <a:rPr lang="en-US" sz="1800" u="sng"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water</a:t>
            </a:r>
            <a:r>
              <a:rPr lang="en-US" sz="18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 supply – and this is just what we know about.  Digital currency is just a dialectic in this Satanic game.</a:t>
            </a:r>
          </a:p>
          <a:p>
            <a:pPr marL="457200" marR="0">
              <a:lnSpc>
                <a:spcPct val="107000"/>
              </a:lnSpc>
              <a:spcBef>
                <a:spcPts val="0"/>
              </a:spcBef>
              <a:spcAft>
                <a:spcPts val="800"/>
              </a:spcAft>
            </a:pPr>
            <a:r>
              <a:rPr lang="en-US" sz="18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Satan is the prince of this world, and the entire anti-Christ system is a trap to get us to put our faith in men and knowledge.  The matrix was designed to enslave us.  God used Grace’s murder to lead me out of the trap. </a:t>
            </a:r>
          </a:p>
          <a:p>
            <a:pPr marL="457200" marR="0">
              <a:lnSpc>
                <a:spcPct val="107000"/>
              </a:lnSpc>
              <a:spcBef>
                <a:spcPts val="0"/>
              </a:spcBef>
              <a:spcAft>
                <a:spcPts val="800"/>
              </a:spcAft>
            </a:pPr>
            <a:r>
              <a:rPr lang="en-US" sz="18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2 Chronicles 16:12: </a:t>
            </a:r>
            <a:r>
              <a:rPr lang="en-US" sz="1800" kern="100" dirty="0">
                <a:solidFill>
                  <a:srgbClr val="FF0000"/>
                </a:solidFill>
                <a:effectLst/>
                <a:latin typeface="Berlin Sans FB Demi" panose="020E0802020502020306" pitchFamily="34" charset="0"/>
                <a:ea typeface="Calibri" panose="020F0502020204030204" pitchFamily="34" charset="0"/>
                <a:cs typeface="Calibri" panose="020F0502020204030204" pitchFamily="34" charset="0"/>
              </a:rPr>
              <a:t>In the thirty-ninth year of his reign Asa was afflicted with a disease in his feet. Though his disease was severe, even in his illness he did not seek help from the</a:t>
            </a:r>
            <a:r>
              <a:rPr lang="en-US" kern="100" dirty="0">
                <a:solidFill>
                  <a:srgbClr val="FF0000"/>
                </a:solidFill>
                <a:latin typeface="Berlin Sans FB Demi" panose="020E0802020502020306" pitchFamily="34" charset="0"/>
                <a:ea typeface="Calibri" panose="020F0502020204030204" pitchFamily="34" charset="0"/>
                <a:cs typeface="Calibri" panose="020F0502020204030204" pitchFamily="34" charset="0"/>
              </a:rPr>
              <a:t> Lord</a:t>
            </a:r>
            <a:r>
              <a:rPr lang="en-US" sz="1800" kern="100" dirty="0">
                <a:solidFill>
                  <a:srgbClr val="FF0000"/>
                </a:solidFill>
                <a:effectLst/>
                <a:latin typeface="Berlin Sans FB Demi" panose="020E0802020502020306" pitchFamily="34" charset="0"/>
                <a:ea typeface="Calibri" panose="020F0502020204030204" pitchFamily="34" charset="0"/>
                <a:cs typeface="Calibri" panose="020F0502020204030204" pitchFamily="34" charset="0"/>
              </a:rPr>
              <a:t>, but only from the physicians. </a:t>
            </a:r>
            <a:endParaRPr lang="en-US" sz="18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8610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4" name="Picture 33">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36" name="Rectangle 35">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8" name="Rectangle 37">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40" name="Group 39">
            <a:extLst>
              <a:ext uri="{FF2B5EF4-FFF2-40B4-BE49-F238E27FC236}">
                <a16:creationId xmlns:a16="http://schemas.microsoft.com/office/drawing/2014/main" id="{8ED5E97A-D21B-4AA4-83CF-DA3A380E30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41" name="Picture 40">
              <a:extLst>
                <a:ext uri="{FF2B5EF4-FFF2-40B4-BE49-F238E27FC236}">
                  <a16:creationId xmlns:a16="http://schemas.microsoft.com/office/drawing/2014/main" id="{8AF5706D-4464-450F-93F4-853EDF68CE4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42" name="Picture 41">
              <a:extLst>
                <a:ext uri="{FF2B5EF4-FFF2-40B4-BE49-F238E27FC236}">
                  <a16:creationId xmlns:a16="http://schemas.microsoft.com/office/drawing/2014/main" id="{3E0FB244-C158-43A9-AD7A-05DC5BBF6D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3" name="TextBox 2">
            <a:extLst>
              <a:ext uri="{FF2B5EF4-FFF2-40B4-BE49-F238E27FC236}">
                <a16:creationId xmlns:a16="http://schemas.microsoft.com/office/drawing/2014/main" id="{A85B9B6A-6F24-42C4-2A1C-84E2DDED0E07}"/>
              </a:ext>
            </a:extLst>
          </p:cNvPr>
          <p:cNvSpPr txBox="1"/>
          <p:nvPr/>
        </p:nvSpPr>
        <p:spPr>
          <a:xfrm>
            <a:off x="838200" y="591127"/>
            <a:ext cx="5638437" cy="5689239"/>
          </a:xfrm>
          <a:prstGeom prst="rect">
            <a:avLst/>
          </a:prstGeom>
        </p:spPr>
        <p:txBody>
          <a:bodyPr vert="horz" lIns="91440" tIns="45720" rIns="91440" bIns="45720" rtlCol="0" anchor="ctr">
            <a:normAutofit/>
          </a:bodyPr>
          <a:lstStyle/>
          <a:p>
            <a:pPr marR="0">
              <a:lnSpc>
                <a:spcPct val="110000"/>
              </a:lnSpc>
              <a:spcBef>
                <a:spcPts val="0"/>
              </a:spcBef>
              <a:spcAft>
                <a:spcPts val="800"/>
              </a:spcAft>
              <a:buClr>
                <a:schemeClr val="accent1"/>
              </a:buClr>
            </a:pPr>
            <a:r>
              <a:rPr lang="en-US" sz="4000" b="1" dirty="0">
                <a:effectLst/>
              </a:rPr>
              <a:t>Now compared to other times in world history – will the U.S. be taken down?</a:t>
            </a:r>
          </a:p>
        </p:txBody>
      </p:sp>
      <p:pic>
        <p:nvPicPr>
          <p:cNvPr id="27" name="Picture 26" descr="The Statue of Liberty in Manhattan">
            <a:extLst>
              <a:ext uri="{FF2B5EF4-FFF2-40B4-BE49-F238E27FC236}">
                <a16:creationId xmlns:a16="http://schemas.microsoft.com/office/drawing/2014/main" id="{B37A57EE-6184-2D5A-966B-93FC095896B2}"/>
              </a:ext>
            </a:extLst>
          </p:cNvPr>
          <p:cNvPicPr>
            <a:picLocks noChangeAspect="1"/>
          </p:cNvPicPr>
          <p:nvPr/>
        </p:nvPicPr>
        <p:blipFill rotWithShape="1">
          <a:blip r:embed="rId5"/>
          <a:srcRect l="10738" r="37374" b="-2"/>
          <a:stretch/>
        </p:blipFill>
        <p:spPr>
          <a:xfrm>
            <a:off x="6861048" y="1"/>
            <a:ext cx="5330952" cy="6858000"/>
          </a:xfrm>
          <a:prstGeom prst="rect">
            <a:avLst/>
          </a:prstGeom>
        </p:spPr>
      </p:pic>
    </p:spTree>
    <p:extLst>
      <p:ext uri="{BB962C8B-B14F-4D97-AF65-F5344CB8AC3E}">
        <p14:creationId xmlns:p14="http://schemas.microsoft.com/office/powerpoint/2010/main" val="714253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0" name="Picture 29">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32" name="Rectangle 31">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4" name="Rectangle 33">
            <a:extLst>
              <a:ext uri="{FF2B5EF4-FFF2-40B4-BE49-F238E27FC236}">
                <a16:creationId xmlns:a16="http://schemas.microsoft.com/office/drawing/2014/main" id="{6C23C919-B32E-40FF-B3D8-631316E84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7" name="Picture 6" descr="Analogue wall clock">
            <a:extLst>
              <a:ext uri="{FF2B5EF4-FFF2-40B4-BE49-F238E27FC236}">
                <a16:creationId xmlns:a16="http://schemas.microsoft.com/office/drawing/2014/main" id="{E6DCAA03-4AA1-D30E-7FE0-5CECE0494087}"/>
              </a:ext>
            </a:extLst>
          </p:cNvPr>
          <p:cNvPicPr>
            <a:picLocks noChangeAspect="1"/>
          </p:cNvPicPr>
          <p:nvPr/>
        </p:nvPicPr>
        <p:blipFill rotWithShape="1">
          <a:blip r:embed="rId3">
            <a:alphaModFix amt="60000"/>
          </a:blip>
          <a:srcRect t="3583" b="11847"/>
          <a:stretch/>
        </p:blipFill>
        <p:spPr>
          <a:xfrm>
            <a:off x="20" y="10"/>
            <a:ext cx="12191980" cy="6856614"/>
          </a:xfrm>
          <a:prstGeom prst="rect">
            <a:avLst/>
          </a:prstGeom>
        </p:spPr>
      </p:pic>
      <p:sp>
        <p:nvSpPr>
          <p:cNvPr id="5" name="TextBox 4">
            <a:extLst>
              <a:ext uri="{FF2B5EF4-FFF2-40B4-BE49-F238E27FC236}">
                <a16:creationId xmlns:a16="http://schemas.microsoft.com/office/drawing/2014/main" id="{F717B033-2983-D30F-35D6-CCFD25DA1571}"/>
              </a:ext>
            </a:extLst>
          </p:cNvPr>
          <p:cNvSpPr txBox="1"/>
          <p:nvPr/>
        </p:nvSpPr>
        <p:spPr>
          <a:xfrm>
            <a:off x="838200" y="740211"/>
            <a:ext cx="7530685" cy="3163864"/>
          </a:xfrm>
          <a:prstGeom prst="rect">
            <a:avLst/>
          </a:prstGeom>
        </p:spPr>
        <p:txBody>
          <a:bodyPr vert="horz" lIns="91440" tIns="45720" rIns="91440" bIns="45720" rtlCol="0" anchor="b">
            <a:normAutofit/>
          </a:bodyPr>
          <a:lstStyle/>
          <a:p>
            <a:pPr marR="0" lvl="0">
              <a:spcBef>
                <a:spcPct val="0"/>
              </a:spcBef>
              <a:spcAft>
                <a:spcPts val="600"/>
              </a:spcAft>
              <a:buClr>
                <a:schemeClr val="accent1"/>
              </a:buClr>
            </a:pPr>
            <a:r>
              <a:rPr lang="en-US" sz="5200" dirty="0">
                <a:solidFill>
                  <a:srgbClr val="FFFFFF"/>
                </a:solidFill>
                <a:effectLst/>
                <a:latin typeface="+mj-lt"/>
                <a:ea typeface="+mj-ea"/>
                <a:cs typeface="+mj-cs"/>
              </a:rPr>
              <a:t>Revelation 18:19 - for in one hour is she made desolate</a:t>
            </a:r>
          </a:p>
          <a:p>
            <a:pPr marR="0" lvl="0">
              <a:spcBef>
                <a:spcPct val="0"/>
              </a:spcBef>
              <a:spcAft>
                <a:spcPts val="600"/>
              </a:spcAft>
              <a:buClr>
                <a:schemeClr val="accent1"/>
              </a:buClr>
            </a:pPr>
            <a:r>
              <a:rPr lang="en-US"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https://youtu.be/zJoK5wngEL0?si=ko4xHEk_rB7ZN_lt</a:t>
            </a:r>
            <a:endParaRPr lang="en-US" sz="5200" dirty="0">
              <a:solidFill>
                <a:srgbClr val="FFFFFF"/>
              </a:solidFill>
              <a:effectLst/>
              <a:latin typeface="+mj-lt"/>
              <a:ea typeface="+mj-ea"/>
              <a:cs typeface="+mj-cs"/>
            </a:endParaRPr>
          </a:p>
        </p:txBody>
      </p:sp>
    </p:spTree>
    <p:extLst>
      <p:ext uri="{BB962C8B-B14F-4D97-AF65-F5344CB8AC3E}">
        <p14:creationId xmlns:p14="http://schemas.microsoft.com/office/powerpoint/2010/main" val="2722107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3" name="Rectangle 2092">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095" name="Picture 2094">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2097" name="Rectangle 2096">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99" name="Rectangle 2098">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101" name="Group 2100">
            <a:extLst>
              <a:ext uri="{FF2B5EF4-FFF2-40B4-BE49-F238E27FC236}">
                <a16:creationId xmlns:a16="http://schemas.microsoft.com/office/drawing/2014/main" id="{8B308828-4749-4D6D-9CEA-433D2BD27E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2102" name="Picture 2101">
              <a:extLst>
                <a:ext uri="{FF2B5EF4-FFF2-40B4-BE49-F238E27FC236}">
                  <a16:creationId xmlns:a16="http://schemas.microsoft.com/office/drawing/2014/main" id="{FA43358F-8AF6-45AF-B1D4-3EA84DDE724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103" name="Picture 2102">
              <a:extLst>
                <a:ext uri="{FF2B5EF4-FFF2-40B4-BE49-F238E27FC236}">
                  <a16:creationId xmlns:a16="http://schemas.microsoft.com/office/drawing/2014/main" id="{33B887FE-73E4-4849-9FF5-BEBA0406869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105" name="Rectangle 2104">
            <a:extLst>
              <a:ext uri="{FF2B5EF4-FFF2-40B4-BE49-F238E27FC236}">
                <a16:creationId xmlns:a16="http://schemas.microsoft.com/office/drawing/2014/main" id="{0DADC141-2CF4-4D22-BFEF-05FB358E4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228"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9DA80A6-ECE1-FDD5-FB8B-3033144A757F}"/>
              </a:ext>
            </a:extLst>
          </p:cNvPr>
          <p:cNvSpPr txBox="1"/>
          <p:nvPr/>
        </p:nvSpPr>
        <p:spPr>
          <a:xfrm>
            <a:off x="1143000" y="3200400"/>
            <a:ext cx="5410200" cy="2590800"/>
          </a:xfrm>
          <a:prstGeom prst="rect">
            <a:avLst/>
          </a:prstGeom>
        </p:spPr>
        <p:txBody>
          <a:bodyPr vert="horz" lIns="91440" tIns="45720" rIns="91440" bIns="45720" rtlCol="0">
            <a:normAutofit/>
          </a:bodyPr>
          <a:lstStyle/>
          <a:p>
            <a:pPr>
              <a:lnSpc>
                <a:spcPct val="110000"/>
              </a:lnSpc>
              <a:spcAft>
                <a:spcPts val="600"/>
              </a:spcAft>
              <a:buClr>
                <a:schemeClr val="accent1"/>
              </a:buClr>
            </a:pPr>
            <a:r>
              <a:rPr lang="en-US" u="none" strike="noStrike" dirty="0">
                <a:effectLst/>
              </a:rPr>
              <a:t>Satan knows the Bible better than any man and his days are numbered; hence the release of all kinds of evil setting up the great deception </a:t>
            </a:r>
          </a:p>
          <a:p>
            <a:pPr indent="-228600">
              <a:lnSpc>
                <a:spcPct val="110000"/>
              </a:lnSpc>
              <a:spcAft>
                <a:spcPts val="600"/>
              </a:spcAft>
              <a:buClr>
                <a:schemeClr val="accent1"/>
              </a:buClr>
              <a:buFont typeface="Arial" panose="020B0604020202020204" pitchFamily="34" charset="0"/>
              <a:buChar char="•"/>
            </a:pPr>
            <a:endParaRPr lang="en-US" dirty="0"/>
          </a:p>
          <a:p>
            <a:pPr indent="-228600">
              <a:lnSpc>
                <a:spcPct val="110000"/>
              </a:lnSpc>
              <a:spcAft>
                <a:spcPts val="600"/>
              </a:spcAft>
              <a:buClr>
                <a:schemeClr val="accent1"/>
              </a:buClr>
              <a:buFont typeface="Arial" panose="020B0604020202020204" pitchFamily="34" charset="0"/>
              <a:buChar char="•"/>
            </a:pPr>
            <a:endParaRPr lang="en-US" dirty="0"/>
          </a:p>
          <a:p>
            <a:pPr indent="-228600">
              <a:lnSpc>
                <a:spcPct val="110000"/>
              </a:lnSpc>
              <a:spcAft>
                <a:spcPts val="600"/>
              </a:spcAft>
              <a:buClr>
                <a:schemeClr val="accent1"/>
              </a:buClr>
              <a:buFont typeface="Arial" panose="020B0604020202020204" pitchFamily="34" charset="0"/>
              <a:buChar char="•"/>
            </a:pPr>
            <a:endParaRPr lang="en-US" dirty="0"/>
          </a:p>
          <a:p>
            <a:pPr indent="-228600">
              <a:lnSpc>
                <a:spcPct val="110000"/>
              </a:lnSpc>
              <a:spcAft>
                <a:spcPts val="600"/>
              </a:spcAft>
              <a:buClr>
                <a:schemeClr val="accent1"/>
              </a:buClr>
              <a:buFont typeface="Arial" panose="020B0604020202020204" pitchFamily="34" charset="0"/>
              <a:buChar char="•"/>
            </a:pPr>
            <a:endParaRPr lang="en-US" dirty="0"/>
          </a:p>
          <a:p>
            <a:pPr indent="-228600">
              <a:lnSpc>
                <a:spcPct val="110000"/>
              </a:lnSpc>
              <a:spcAft>
                <a:spcPts val="600"/>
              </a:spcAft>
              <a:buClr>
                <a:schemeClr val="accent1"/>
              </a:buClr>
              <a:buFont typeface="Arial" panose="020B0604020202020204" pitchFamily="34" charset="0"/>
              <a:buChar char="•"/>
            </a:pPr>
            <a:endParaRPr lang="en-US" dirty="0"/>
          </a:p>
          <a:p>
            <a:pPr indent="-228600">
              <a:lnSpc>
                <a:spcPct val="110000"/>
              </a:lnSpc>
              <a:spcAft>
                <a:spcPts val="600"/>
              </a:spcAft>
              <a:buClr>
                <a:schemeClr val="accent1"/>
              </a:buClr>
              <a:buFont typeface="Arial" panose="020B0604020202020204" pitchFamily="34" charset="0"/>
              <a:buChar char="•"/>
            </a:pPr>
            <a:endParaRPr lang="en-US" dirty="0"/>
          </a:p>
        </p:txBody>
      </p:sp>
      <p:pic>
        <p:nvPicPr>
          <p:cNvPr id="2050" name="Picture 2" descr="What is the UN's 2030 Agenda? Concrete goals for transforming the world |  Enel Green Power">
            <a:extLst>
              <a:ext uri="{FF2B5EF4-FFF2-40B4-BE49-F238E27FC236}">
                <a16:creationId xmlns:a16="http://schemas.microsoft.com/office/drawing/2014/main" id="{9789F619-C32D-78A6-C39D-A2C46DD521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942" r="4103" b="2"/>
          <a:stretch/>
        </p:blipFill>
        <p:spPr bwMode="auto">
          <a:xfrm>
            <a:off x="7010400" y="1933091"/>
            <a:ext cx="4209625" cy="2991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294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8" name="Picture 27">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30" name="Rectangle 29">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2" name="Rectangle 31">
            <a:extLst>
              <a:ext uri="{FF2B5EF4-FFF2-40B4-BE49-F238E27FC236}">
                <a16:creationId xmlns:a16="http://schemas.microsoft.com/office/drawing/2014/main" id="{6C23C919-B32E-40FF-B3D8-631316E84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Brazil landscape">
            <a:extLst>
              <a:ext uri="{FF2B5EF4-FFF2-40B4-BE49-F238E27FC236}">
                <a16:creationId xmlns:a16="http://schemas.microsoft.com/office/drawing/2014/main" id="{6C4A4DE0-E065-92C7-7E6B-AF886353C263}"/>
              </a:ext>
            </a:extLst>
          </p:cNvPr>
          <p:cNvPicPr>
            <a:picLocks noChangeAspect="1"/>
          </p:cNvPicPr>
          <p:nvPr/>
        </p:nvPicPr>
        <p:blipFill rotWithShape="1">
          <a:blip r:embed="rId3">
            <a:alphaModFix amt="60000"/>
          </a:blip>
          <a:srcRect l="15094" r="1" b="1"/>
          <a:stretch/>
        </p:blipFill>
        <p:spPr>
          <a:xfrm>
            <a:off x="20" y="10"/>
            <a:ext cx="12191980" cy="6856614"/>
          </a:xfrm>
          <a:prstGeom prst="rect">
            <a:avLst/>
          </a:prstGeom>
        </p:spPr>
      </p:pic>
      <p:sp>
        <p:nvSpPr>
          <p:cNvPr id="3" name="TextBox 2">
            <a:extLst>
              <a:ext uri="{FF2B5EF4-FFF2-40B4-BE49-F238E27FC236}">
                <a16:creationId xmlns:a16="http://schemas.microsoft.com/office/drawing/2014/main" id="{122576DE-890E-B26E-1D97-1AD82139CF26}"/>
              </a:ext>
            </a:extLst>
          </p:cNvPr>
          <p:cNvSpPr txBox="1"/>
          <p:nvPr/>
        </p:nvSpPr>
        <p:spPr>
          <a:xfrm>
            <a:off x="838200" y="740211"/>
            <a:ext cx="7530685" cy="3163864"/>
          </a:xfrm>
          <a:prstGeom prst="rect">
            <a:avLst/>
          </a:prstGeom>
        </p:spPr>
        <p:txBody>
          <a:bodyPr vert="horz" lIns="91440" tIns="45720" rIns="91440" bIns="45720" rtlCol="0" anchor="b">
            <a:normAutofit/>
          </a:bodyPr>
          <a:lstStyle/>
          <a:p>
            <a:pPr marR="0" lvl="0">
              <a:spcBef>
                <a:spcPct val="0"/>
              </a:spcBef>
              <a:spcAft>
                <a:spcPts val="600"/>
              </a:spcAft>
              <a:buClr>
                <a:schemeClr val="accent1"/>
              </a:buClr>
            </a:pPr>
            <a:r>
              <a:rPr lang="en-US" sz="5200" u="none" strike="noStrike" dirty="0">
                <a:solidFill>
                  <a:srgbClr val="FFFFFF"/>
                </a:solidFill>
                <a:effectLst/>
                <a:latin typeface="+mj-lt"/>
                <a:ea typeface="+mj-ea"/>
                <a:cs typeface="+mj-cs"/>
              </a:rPr>
              <a:t>God’s judgment is overdue</a:t>
            </a:r>
          </a:p>
          <a:p>
            <a:pPr marR="0" lvl="0">
              <a:spcBef>
                <a:spcPct val="0"/>
              </a:spcBef>
              <a:spcAft>
                <a:spcPts val="600"/>
              </a:spcAft>
              <a:buClr>
                <a:schemeClr val="accent1"/>
              </a:buClr>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https://www.youtube.com/watch?v=zJoK5wngEL0</a:t>
            </a:r>
            <a:endParaRPr lang="en-US" sz="5200" dirty="0">
              <a:solidFill>
                <a:srgbClr val="FFFFFF"/>
              </a:solidFill>
              <a:effectLst/>
              <a:latin typeface="+mj-lt"/>
              <a:ea typeface="+mj-ea"/>
              <a:cs typeface="+mj-cs"/>
            </a:endParaRPr>
          </a:p>
        </p:txBody>
      </p:sp>
    </p:spTree>
    <p:extLst>
      <p:ext uri="{BB962C8B-B14F-4D97-AF65-F5344CB8AC3E}">
        <p14:creationId xmlns:p14="http://schemas.microsoft.com/office/powerpoint/2010/main" val="3180830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2" name="Picture 3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34" name="Rectangle 33">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6" name="Rectangle 35">
            <a:extLst>
              <a:ext uri="{FF2B5EF4-FFF2-40B4-BE49-F238E27FC236}">
                <a16:creationId xmlns:a16="http://schemas.microsoft.com/office/drawing/2014/main" id="{6C23C919-B32E-40FF-B3D8-631316E84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5" name="Picture 24" descr="Red hanging lanterns">
            <a:extLst>
              <a:ext uri="{FF2B5EF4-FFF2-40B4-BE49-F238E27FC236}">
                <a16:creationId xmlns:a16="http://schemas.microsoft.com/office/drawing/2014/main" id="{235D99E2-0F37-9AD6-7B19-5FC2DE6BA901}"/>
              </a:ext>
            </a:extLst>
          </p:cNvPr>
          <p:cNvPicPr>
            <a:picLocks noChangeAspect="1"/>
          </p:cNvPicPr>
          <p:nvPr/>
        </p:nvPicPr>
        <p:blipFill rotWithShape="1">
          <a:blip r:embed="rId3">
            <a:alphaModFix amt="60000"/>
          </a:blip>
          <a:srcRect t="2614" b="13133"/>
          <a:stretch/>
        </p:blipFill>
        <p:spPr>
          <a:xfrm>
            <a:off x="20" y="10"/>
            <a:ext cx="12191980" cy="6856614"/>
          </a:xfrm>
          <a:prstGeom prst="rect">
            <a:avLst/>
          </a:prstGeom>
        </p:spPr>
      </p:pic>
      <p:grpSp>
        <p:nvGrpSpPr>
          <p:cNvPr id="38" name="Group 37">
            <a:extLst>
              <a:ext uri="{FF2B5EF4-FFF2-40B4-BE49-F238E27FC236}">
                <a16:creationId xmlns:a16="http://schemas.microsoft.com/office/drawing/2014/main" id="{5EDAD761-2CF4-463A-AD87-1D4E8549D7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39" name="Picture 38">
              <a:extLst>
                <a:ext uri="{FF2B5EF4-FFF2-40B4-BE49-F238E27FC236}">
                  <a16:creationId xmlns:a16="http://schemas.microsoft.com/office/drawing/2014/main" id="{D9DF7D3C-2892-4632-9E66-4D1E023A00E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2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40" name="Picture 39">
              <a:extLst>
                <a:ext uri="{FF2B5EF4-FFF2-40B4-BE49-F238E27FC236}">
                  <a16:creationId xmlns:a16="http://schemas.microsoft.com/office/drawing/2014/main" id="{3D2FAD08-001D-4400-AF80-51C864EF74F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alphaModFix amt="15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3" name="TextBox 2">
            <a:extLst>
              <a:ext uri="{FF2B5EF4-FFF2-40B4-BE49-F238E27FC236}">
                <a16:creationId xmlns:a16="http://schemas.microsoft.com/office/drawing/2014/main" id="{577F8A79-44A8-6CBA-B64F-27A6F3055DA8}"/>
              </a:ext>
            </a:extLst>
          </p:cNvPr>
          <p:cNvSpPr txBox="1"/>
          <p:nvPr/>
        </p:nvSpPr>
        <p:spPr>
          <a:xfrm>
            <a:off x="838200" y="740211"/>
            <a:ext cx="7530685" cy="3163864"/>
          </a:xfrm>
          <a:prstGeom prst="rect">
            <a:avLst/>
          </a:prstGeom>
        </p:spPr>
        <p:txBody>
          <a:bodyPr vert="horz" lIns="91440" tIns="45720" rIns="91440" bIns="45720" rtlCol="0" anchor="b">
            <a:normAutofit/>
          </a:bodyPr>
          <a:lstStyle/>
          <a:p>
            <a:pPr marR="0" lvl="0">
              <a:spcBef>
                <a:spcPct val="0"/>
              </a:spcBef>
              <a:spcAft>
                <a:spcPts val="600"/>
              </a:spcAft>
              <a:buClr>
                <a:schemeClr val="accent1"/>
              </a:buClr>
            </a:pPr>
            <a:r>
              <a:rPr lang="en-US" sz="5200" u="none" strike="noStrike" dirty="0">
                <a:solidFill>
                  <a:srgbClr val="FFFFFF"/>
                </a:solidFill>
                <a:effectLst/>
                <a:latin typeface="+mj-lt"/>
                <a:ea typeface="+mj-ea"/>
                <a:cs typeface="+mj-cs"/>
              </a:rPr>
              <a:t>Chinese invasion?</a:t>
            </a:r>
          </a:p>
          <a:p>
            <a:pPr marR="0" lvl="0">
              <a:spcBef>
                <a:spcPct val="0"/>
              </a:spcBef>
              <a:spcAft>
                <a:spcPts val="600"/>
              </a:spcAft>
              <a:buClr>
                <a:schemeClr val="accent1"/>
              </a:buClr>
            </a:pPr>
            <a:r>
              <a:rPr lang="en-US"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6"/>
              </a:rPr>
              <a:t>https://www.youtube.com/watch?v=rVWqVqNp4rw</a:t>
            </a:r>
            <a:endParaRPr lang="en-US" sz="5200" dirty="0">
              <a:solidFill>
                <a:srgbClr val="FFFFFF"/>
              </a:solidFill>
              <a:effectLst/>
              <a:latin typeface="+mj-lt"/>
              <a:ea typeface="+mj-ea"/>
              <a:cs typeface="+mj-cs"/>
            </a:endParaRPr>
          </a:p>
        </p:txBody>
      </p:sp>
    </p:spTree>
    <p:extLst>
      <p:ext uri="{BB962C8B-B14F-4D97-AF65-F5344CB8AC3E}">
        <p14:creationId xmlns:p14="http://schemas.microsoft.com/office/powerpoint/2010/main" val="3256140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1104A-8BB6-E9D4-E961-D1414A2E4539}"/>
              </a:ext>
            </a:extLst>
          </p:cNvPr>
          <p:cNvSpPr>
            <a:spLocks noGrp="1"/>
          </p:cNvSpPr>
          <p:nvPr>
            <p:ph idx="4294967295"/>
          </p:nvPr>
        </p:nvSpPr>
        <p:spPr>
          <a:xfrm>
            <a:off x="0" y="1949450"/>
            <a:ext cx="11274425" cy="4195763"/>
          </a:xfrm>
        </p:spPr>
        <p:txBody>
          <a:bodyPr>
            <a:normAutofit/>
          </a:bodyPr>
          <a:lstStyle/>
          <a:p>
            <a:pPr marL="0" indent="0" algn="ctr">
              <a:buNone/>
            </a:pPr>
            <a:r>
              <a:rPr lang="en-US" sz="4400" u="none" strike="noStrike" kern="100" dirty="0">
                <a:solidFill>
                  <a:srgbClr val="FF0000"/>
                </a:solidFill>
                <a:effectLst/>
                <a:latin typeface="Berlin Sans FB Demi" panose="020E0802020502020306" pitchFamily="34" charset="0"/>
                <a:ea typeface="Times New Roman" panose="02020603050405020304" pitchFamily="18" charset="0"/>
                <a:cs typeface="Times New Roman" panose="02020603050405020304" pitchFamily="18" charset="0"/>
              </a:rPr>
              <a:t>Conclusion:  God’s judgment is deserved, is coming, and it will be swift.  Satan’s announced plans are no surprise.  It is urgent to get right with God.</a:t>
            </a:r>
            <a:endParaRPr lang="en-US" sz="44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endParaRPr>
          </a:p>
          <a:p>
            <a:pPr marL="0" indent="0" algn="ctr">
              <a:buNone/>
            </a:pPr>
            <a:endParaRPr lang="en-US" sz="72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endParaRPr>
          </a:p>
          <a:p>
            <a:pPr marL="0" indent="0" algn="ctr">
              <a:buNone/>
            </a:pPr>
            <a:endPar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endParaRPr>
          </a:p>
          <a:p>
            <a:pPr marL="0" indent="0" algn="ctr">
              <a:buNone/>
            </a:pPr>
            <a:endParaRPr lang="en-US" sz="36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8448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8" name="Picture 47">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50" name="Rectangle 49">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2" name="Rectangle 51">
            <a:extLst>
              <a:ext uri="{FF2B5EF4-FFF2-40B4-BE49-F238E27FC236}">
                <a16:creationId xmlns:a16="http://schemas.microsoft.com/office/drawing/2014/main" id="{6C23C919-B32E-40FF-B3D8-631316E84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Male lion resting in his cave">
            <a:extLst>
              <a:ext uri="{FF2B5EF4-FFF2-40B4-BE49-F238E27FC236}">
                <a16:creationId xmlns:a16="http://schemas.microsoft.com/office/drawing/2014/main" id="{51E0D8CF-6C42-FE3A-DDC1-ECEEC88FE8A2}"/>
              </a:ext>
            </a:extLst>
          </p:cNvPr>
          <p:cNvPicPr>
            <a:picLocks noChangeAspect="1"/>
          </p:cNvPicPr>
          <p:nvPr/>
        </p:nvPicPr>
        <p:blipFill rotWithShape="1">
          <a:blip r:embed="rId3">
            <a:alphaModFix amt="60000"/>
          </a:blip>
          <a:srcRect t="9297" b="6450"/>
          <a:stretch/>
        </p:blipFill>
        <p:spPr>
          <a:xfrm>
            <a:off x="20" y="10"/>
            <a:ext cx="12191980" cy="6856614"/>
          </a:xfrm>
          <a:prstGeom prst="rect">
            <a:avLst/>
          </a:prstGeom>
        </p:spPr>
      </p:pic>
      <p:sp>
        <p:nvSpPr>
          <p:cNvPr id="3" name="TextBox 2">
            <a:extLst>
              <a:ext uri="{FF2B5EF4-FFF2-40B4-BE49-F238E27FC236}">
                <a16:creationId xmlns:a16="http://schemas.microsoft.com/office/drawing/2014/main" id="{D3D4FF5B-9C6C-B96F-C9B3-423FD1C67062}"/>
              </a:ext>
            </a:extLst>
          </p:cNvPr>
          <p:cNvSpPr txBox="1"/>
          <p:nvPr/>
        </p:nvSpPr>
        <p:spPr>
          <a:xfrm>
            <a:off x="838200" y="740211"/>
            <a:ext cx="7530685" cy="3163864"/>
          </a:xfrm>
          <a:prstGeom prst="rect">
            <a:avLst/>
          </a:prstGeom>
        </p:spPr>
        <p:txBody>
          <a:bodyPr vert="horz" lIns="91440" tIns="45720" rIns="91440" bIns="45720" rtlCol="0" anchor="b">
            <a:normAutofit/>
          </a:bodyPr>
          <a:lstStyle/>
          <a:p>
            <a:pPr marR="0">
              <a:spcBef>
                <a:spcPct val="0"/>
              </a:spcBef>
              <a:spcAft>
                <a:spcPts val="800"/>
              </a:spcAft>
              <a:buClr>
                <a:schemeClr val="accent1"/>
              </a:buClr>
            </a:pPr>
            <a:r>
              <a:rPr lang="en-US" sz="5200" dirty="0">
                <a:solidFill>
                  <a:srgbClr val="FFFFFF"/>
                </a:solidFill>
                <a:effectLst/>
                <a:latin typeface="+mj-lt"/>
                <a:ea typeface="+mj-ea"/>
                <a:cs typeface="+mj-cs"/>
              </a:rPr>
              <a:t>Are we finally ready for God?  </a:t>
            </a:r>
          </a:p>
        </p:txBody>
      </p:sp>
    </p:spTree>
    <p:extLst>
      <p:ext uri="{BB962C8B-B14F-4D97-AF65-F5344CB8AC3E}">
        <p14:creationId xmlns:p14="http://schemas.microsoft.com/office/powerpoint/2010/main" val="1327819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3" name="Picture 12">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5" name="Rectangle 14">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Rectangle 16">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9" name="Group 18">
            <a:extLst>
              <a:ext uri="{FF2B5EF4-FFF2-40B4-BE49-F238E27FC236}">
                <a16:creationId xmlns:a16="http://schemas.microsoft.com/office/drawing/2014/main" id="{14763DA8-CE3A-4B30-B2F5-0D128777F7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20" name="Picture 19">
              <a:extLst>
                <a:ext uri="{FF2B5EF4-FFF2-40B4-BE49-F238E27FC236}">
                  <a16:creationId xmlns:a16="http://schemas.microsoft.com/office/drawing/2014/main" id="{F6B75A5A-FDA7-4C8E-BD65-8506C42AA8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1" name="Picture 20">
              <a:extLst>
                <a:ext uri="{FF2B5EF4-FFF2-40B4-BE49-F238E27FC236}">
                  <a16:creationId xmlns:a16="http://schemas.microsoft.com/office/drawing/2014/main" id="{0E6AFCAB-12BF-4A0B-B089-A794259D2FC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01BE211E-541F-5251-32A5-88104ED15B29}"/>
              </a:ext>
            </a:extLst>
          </p:cNvPr>
          <p:cNvSpPr>
            <a:spLocks noGrp="1"/>
          </p:cNvSpPr>
          <p:nvPr>
            <p:ph type="title"/>
          </p:nvPr>
        </p:nvSpPr>
        <p:spPr>
          <a:xfrm>
            <a:off x="838200" y="609599"/>
            <a:ext cx="4191000" cy="2682875"/>
          </a:xfrm>
        </p:spPr>
        <p:txBody>
          <a:bodyPr vert="horz" lIns="91440" tIns="45720" rIns="91440" bIns="45720" rtlCol="0" anchor="ctr">
            <a:normAutofit/>
          </a:bodyPr>
          <a:lstStyle/>
          <a:p>
            <a:pPr defTabSz="914400"/>
            <a:r>
              <a:rPr lang="en-US" sz="4000">
                <a:effectLst/>
              </a:rPr>
              <a:t>There are only two choices – either love self or love God</a:t>
            </a:r>
            <a:endParaRPr lang="en-US" sz="4000"/>
          </a:p>
        </p:txBody>
      </p:sp>
      <p:sp>
        <p:nvSpPr>
          <p:cNvPr id="3" name="Content Placeholder 2">
            <a:extLst>
              <a:ext uri="{FF2B5EF4-FFF2-40B4-BE49-F238E27FC236}">
                <a16:creationId xmlns:a16="http://schemas.microsoft.com/office/drawing/2014/main" id="{924F6D31-85E5-8F6C-AE54-52836B71B89C}"/>
              </a:ext>
            </a:extLst>
          </p:cNvPr>
          <p:cNvSpPr>
            <a:spLocks noGrp="1"/>
          </p:cNvSpPr>
          <p:nvPr>
            <p:ph sz="half" idx="1"/>
          </p:nvPr>
        </p:nvSpPr>
        <p:spPr>
          <a:xfrm>
            <a:off x="83127" y="3428999"/>
            <a:ext cx="5115697" cy="3295074"/>
          </a:xfrm>
        </p:spPr>
        <p:txBody>
          <a:bodyPr vert="horz" lIns="91440" tIns="45720" rIns="91440" bIns="45720" rtlCol="0">
            <a:normAutofit/>
          </a:bodyPr>
          <a:lstStyle/>
          <a:p>
            <a:pPr marL="3" indent="0" defTabSz="914400">
              <a:lnSpc>
                <a:spcPct val="100000"/>
              </a:lnSpc>
              <a:buNone/>
            </a:pPr>
            <a:r>
              <a:rPr lang="en-US" sz="1600" dirty="0">
                <a:effectLst/>
              </a:rPr>
              <a:t>You have been Red Pilled; the American Dream was a lie.  Now what?  God wants you to choose to keep pursuing real truth, which is to escape the world’s matrix altogether; take the white pill – enter, then finish the race God is calling you to be in.</a:t>
            </a:r>
          </a:p>
          <a:p>
            <a:pPr marL="3" indent="0" defTabSz="914400">
              <a:lnSpc>
                <a:spcPct val="100000"/>
              </a:lnSpc>
              <a:buNone/>
            </a:pPr>
            <a:r>
              <a:rPr lang="en-US" sz="1600" dirty="0">
                <a:effectLst/>
              </a:rPr>
              <a:t>If you are now awake, you quickly conclude He is the only answer.  You and no man (great leader) can protect you from this satanic system.   Now what? A new paradigm – instead of gathering toys we store up riches in heaven; God has been chasing us, wanting us to conclude, as Solomon in Ecclesiastes 1:2 “Everything is meaningless” in Satan’s kingdom.</a:t>
            </a:r>
          </a:p>
          <a:p>
            <a:pPr indent="-228600" defTabSz="914400">
              <a:lnSpc>
                <a:spcPct val="100000"/>
              </a:lnSpc>
            </a:pPr>
            <a:endParaRPr lang="en-US" sz="1100" dirty="0"/>
          </a:p>
        </p:txBody>
      </p:sp>
      <p:pic>
        <p:nvPicPr>
          <p:cNvPr id="6" name="Content Placeholder 5">
            <a:extLst>
              <a:ext uri="{FF2B5EF4-FFF2-40B4-BE49-F238E27FC236}">
                <a16:creationId xmlns:a16="http://schemas.microsoft.com/office/drawing/2014/main" id="{399B7314-CB11-A9BE-C542-3163F47D4100}"/>
              </a:ext>
            </a:extLst>
          </p:cNvPr>
          <p:cNvPicPr>
            <a:picLocks noGrp="1" noChangeAspect="1"/>
          </p:cNvPicPr>
          <p:nvPr>
            <p:ph sz="half" idx="2"/>
          </p:nvPr>
        </p:nvPicPr>
        <p:blipFill>
          <a:blip r:embed="rId5"/>
          <a:stretch>
            <a:fillRect/>
          </a:stretch>
        </p:blipFill>
        <p:spPr>
          <a:xfrm>
            <a:off x="5562600" y="1147173"/>
            <a:ext cx="5881672" cy="4411254"/>
          </a:xfrm>
          <a:prstGeom prst="rect">
            <a:avLst/>
          </a:prstGeom>
        </p:spPr>
      </p:pic>
    </p:spTree>
    <p:extLst>
      <p:ext uri="{BB962C8B-B14F-4D97-AF65-F5344CB8AC3E}">
        <p14:creationId xmlns:p14="http://schemas.microsoft.com/office/powerpoint/2010/main" val="3265251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ADA0-1486-700F-68CF-84215F963579}"/>
              </a:ext>
            </a:extLst>
          </p:cNvPr>
          <p:cNvSpPr>
            <a:spLocks noGrp="1"/>
          </p:cNvSpPr>
          <p:nvPr>
            <p:ph type="ctrTitle"/>
          </p:nvPr>
        </p:nvSpPr>
        <p:spPr/>
        <p:txBody>
          <a:bodyPr>
            <a:noAutofit/>
          </a:bodyPr>
          <a:lstStyle/>
          <a:p>
            <a:pPr marL="0" marR="0">
              <a:lnSpc>
                <a:spcPct val="107000"/>
              </a:lnSpc>
              <a:spcBef>
                <a:spcPts val="0"/>
              </a:spcBef>
              <a:spcAft>
                <a:spcPts val="800"/>
              </a:spcAft>
            </a:pPr>
            <a:r>
              <a:rPr lang="en-US" b="1" kern="100" dirty="0">
                <a:effectLst/>
                <a:latin typeface="Calibri" panose="020F0502020204030204" pitchFamily="34" charset="0"/>
                <a:ea typeface="Calibri" panose="020F0502020204030204" pitchFamily="34" charset="0"/>
                <a:cs typeface="Times New Roman" panose="02020603050405020304" pitchFamily="18" charset="0"/>
              </a:rPr>
              <a:t>Medical Murder is the #1 Cause of Death in the U.S. – By Design</a:t>
            </a:r>
            <a:br>
              <a:rPr lang="en-US"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(People Are Too Expensive – Satan’s Big Lie)</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sp>
        <p:nvSpPr>
          <p:cNvPr id="3" name="Subtitle 2">
            <a:extLst>
              <a:ext uri="{FF2B5EF4-FFF2-40B4-BE49-F238E27FC236}">
                <a16:creationId xmlns:a16="http://schemas.microsoft.com/office/drawing/2014/main" id="{BF6E0C6A-4372-E050-1DAF-2647FCAEB9E1}"/>
              </a:ext>
            </a:extLst>
          </p:cNvPr>
          <p:cNvSpPr>
            <a:spLocks noGrp="1"/>
          </p:cNvSpPr>
          <p:nvPr>
            <p:ph type="subTitle" idx="1"/>
          </p:nvPr>
        </p:nvSpPr>
        <p:spPr/>
        <p:txBody>
          <a:bodyPr>
            <a:normAutofit/>
          </a:bodyPr>
          <a:lstStyle/>
          <a:p>
            <a:r>
              <a:rPr lang="en-US" sz="4800" dirty="0">
                <a:solidFill>
                  <a:srgbClr val="002060"/>
                </a:solidFill>
                <a:latin typeface="Berlin Sans FB Demi" panose="020E0802020502020306" pitchFamily="34" charset="0"/>
              </a:rPr>
              <a:t>Who? They’re All In On It!</a:t>
            </a:r>
          </a:p>
        </p:txBody>
      </p:sp>
    </p:spTree>
    <p:extLst>
      <p:ext uri="{BB962C8B-B14F-4D97-AF65-F5344CB8AC3E}">
        <p14:creationId xmlns:p14="http://schemas.microsoft.com/office/powerpoint/2010/main" val="1437756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6" name="Picture 25">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27" name="Rectangle 26">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9" name="Group 28">
            <a:extLst>
              <a:ext uri="{FF2B5EF4-FFF2-40B4-BE49-F238E27FC236}">
                <a16:creationId xmlns:a16="http://schemas.microsoft.com/office/drawing/2014/main" id="{BBDA1F5A-F3A8-40DA-ADE6-E0B4D99C85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95800" y="0"/>
            <a:ext cx="7693152" cy="6858000"/>
            <a:chOff x="4495800" y="0"/>
            <a:chExt cx="7693152" cy="6858000"/>
          </a:xfrm>
        </p:grpSpPr>
        <p:pic>
          <p:nvPicPr>
            <p:cNvPr id="22" name="Picture 21">
              <a:extLst>
                <a:ext uri="{FF2B5EF4-FFF2-40B4-BE49-F238E27FC236}">
                  <a16:creationId xmlns:a16="http://schemas.microsoft.com/office/drawing/2014/main" id="{9DDD0C04-CED1-41AA-B09D-56D69AC9624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3" name="Picture 22">
              <a:extLst>
                <a:ext uri="{FF2B5EF4-FFF2-40B4-BE49-F238E27FC236}">
                  <a16:creationId xmlns:a16="http://schemas.microsoft.com/office/drawing/2014/main" id="{7526FC46-8960-4F28-92D0-94C9F69A1B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43054" y="-947254"/>
              <a:ext cx="5562598" cy="7457106"/>
            </a:xfrm>
            <a:prstGeom prst="rect">
              <a:avLst/>
            </a:prstGeom>
            <a:effectLst>
              <a:softEdge rad="0"/>
            </a:effectLst>
          </p:spPr>
        </p:pic>
      </p:grpSp>
      <p:sp>
        <p:nvSpPr>
          <p:cNvPr id="5" name="Title 4">
            <a:extLst>
              <a:ext uri="{FF2B5EF4-FFF2-40B4-BE49-F238E27FC236}">
                <a16:creationId xmlns:a16="http://schemas.microsoft.com/office/drawing/2014/main" id="{A4B7B8E5-A954-5840-CAC1-423FB6FBE6F2}"/>
              </a:ext>
            </a:extLst>
          </p:cNvPr>
          <p:cNvSpPr>
            <a:spLocks noGrp="1"/>
          </p:cNvSpPr>
          <p:nvPr>
            <p:ph type="title"/>
          </p:nvPr>
        </p:nvSpPr>
        <p:spPr>
          <a:xfrm>
            <a:off x="1198182" y="381000"/>
            <a:ext cx="10003218" cy="1600124"/>
          </a:xfrm>
        </p:spPr>
        <p:txBody>
          <a:bodyPr vert="horz" lIns="91440" tIns="45720" rIns="91440" bIns="45720" rtlCol="0" anchor="ctr">
            <a:normAutofit/>
          </a:bodyPr>
          <a:lstStyle/>
          <a:p>
            <a:pPr defTabSz="914400"/>
            <a:r>
              <a:rPr lang="en-US" dirty="0">
                <a:effectLst/>
              </a:rPr>
              <a:t>Step #1: acknowledge, believe and repent</a:t>
            </a:r>
            <a:br>
              <a:rPr lang="en-US" dirty="0">
                <a:effectLst/>
              </a:rPr>
            </a:br>
            <a:endParaRPr lang="en-US" dirty="0"/>
          </a:p>
        </p:txBody>
      </p:sp>
      <p:graphicFrame>
        <p:nvGraphicFramePr>
          <p:cNvPr id="31" name="Content Placeholder 6">
            <a:extLst>
              <a:ext uri="{FF2B5EF4-FFF2-40B4-BE49-F238E27FC236}">
                <a16:creationId xmlns:a16="http://schemas.microsoft.com/office/drawing/2014/main" id="{00443DFF-A5E4-9DCB-CB9A-BB5973A000C4}"/>
              </a:ext>
            </a:extLst>
          </p:cNvPr>
          <p:cNvGraphicFramePr>
            <a:graphicFrameLocks noGrp="1"/>
          </p:cNvGraphicFramePr>
          <p:nvPr>
            <p:ph sz="half" idx="1"/>
            <p:extLst>
              <p:ext uri="{D42A27DB-BD31-4B8C-83A1-F6EECF244321}">
                <p14:modId xmlns:p14="http://schemas.microsoft.com/office/powerpoint/2010/main" val="3983731524"/>
              </p:ext>
            </p:extLst>
          </p:nvPr>
        </p:nvGraphicFramePr>
        <p:xfrm>
          <a:off x="1195134" y="1295402"/>
          <a:ext cx="4836733" cy="54101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ontent Placeholder 7">
            <a:extLst>
              <a:ext uri="{FF2B5EF4-FFF2-40B4-BE49-F238E27FC236}">
                <a16:creationId xmlns:a16="http://schemas.microsoft.com/office/drawing/2014/main" id="{4ED0E26A-A137-8EF9-6C4B-88F13D70E316}"/>
              </a:ext>
            </a:extLst>
          </p:cNvPr>
          <p:cNvSpPr>
            <a:spLocks noGrp="1"/>
          </p:cNvSpPr>
          <p:nvPr>
            <p:ph sz="half" idx="2"/>
          </p:nvPr>
        </p:nvSpPr>
        <p:spPr>
          <a:xfrm>
            <a:off x="6160133" y="2514600"/>
            <a:ext cx="4680581" cy="3662363"/>
          </a:xfrm>
        </p:spPr>
        <p:txBody>
          <a:bodyPr>
            <a:normAutofit/>
          </a:bodyPr>
          <a:lstStyle/>
          <a:p>
            <a:pPr marL="0" indent="0" defTabSz="768105">
              <a:spcBef>
                <a:spcPts val="840"/>
              </a:spcBef>
              <a:buNone/>
            </a:pPr>
            <a:r>
              <a:rPr lang="en-US" sz="2000" kern="100" dirty="0">
                <a:solidFill>
                  <a:srgbClr val="000000"/>
                </a:solidFill>
                <a:latin typeface="Calibri" panose="020F0502020204030204" pitchFamily="34" charset="0"/>
                <a:ea typeface="+mn-ea"/>
                <a:cs typeface="Times New Roman" panose="02020603050405020304" pitchFamily="18" charset="0"/>
              </a:rPr>
              <a:t>God’s nature is plainly seen, and He seeks a relationship with us.  He creates a desire in our heart so we can see who we are and who He is.  We now have a choice.  What does God want our answer to be when coming to grips with who we are?  Acknowledge, Believe, and Repent.  We are now born again and in right standing with the Father; Jesus paid the penalty of our sin; God declares us righteous!</a:t>
            </a:r>
            <a:endParaRPr lang="en-US" sz="2000" kern="100" dirty="0">
              <a:solidFill>
                <a:schemeClr val="tx1"/>
              </a:solidFill>
              <a:latin typeface="Calibri" panose="020F0502020204030204" pitchFamily="34" charset="0"/>
              <a:ea typeface="+mn-ea"/>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755954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4" name="Picture 23">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26" name="Rectangle 25">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392BFCFE-FD78-4EDF-BEFE-CC444DC5F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30" name="Group 29">
            <a:extLst>
              <a:ext uri="{FF2B5EF4-FFF2-40B4-BE49-F238E27FC236}">
                <a16:creationId xmlns:a16="http://schemas.microsoft.com/office/drawing/2014/main" id="{0292BAD4-5BB2-4CD3-AB5B-C35EF9F7D2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5236971" cy="6858000"/>
            <a:chOff x="20829" y="1"/>
            <a:chExt cx="5236971" cy="6857999"/>
          </a:xfrm>
        </p:grpSpPr>
        <p:pic>
          <p:nvPicPr>
            <p:cNvPr id="31" name="Picture 30">
              <a:extLst>
                <a:ext uri="{FF2B5EF4-FFF2-40B4-BE49-F238E27FC236}">
                  <a16:creationId xmlns:a16="http://schemas.microsoft.com/office/drawing/2014/main" id="{BA91DE0E-6861-418E-964C-304C560A35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32" name="Picture 31">
              <a:extLst>
                <a:ext uri="{FF2B5EF4-FFF2-40B4-BE49-F238E27FC236}">
                  <a16:creationId xmlns:a16="http://schemas.microsoft.com/office/drawing/2014/main" id="{BE848AF8-FC50-42AF-8B5B-3F6D2EC34CB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34" name="Rectangle 33">
            <a:extLst>
              <a:ext uri="{FF2B5EF4-FFF2-40B4-BE49-F238E27FC236}">
                <a16:creationId xmlns:a16="http://schemas.microsoft.com/office/drawing/2014/main" id="{B629C0B3-01E5-4A82-B87C-62B1483F1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228"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4DFA784-845D-4F99-B808-5C025E39B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228" y="685800"/>
            <a:ext cx="10820400" cy="5486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091E5D-9CED-BA60-F76D-D78B6274CDB3}"/>
              </a:ext>
            </a:extLst>
          </p:cNvPr>
          <p:cNvSpPr>
            <a:spLocks noGrp="1"/>
          </p:cNvSpPr>
          <p:nvPr>
            <p:ph type="title"/>
          </p:nvPr>
        </p:nvSpPr>
        <p:spPr>
          <a:xfrm>
            <a:off x="5638800" y="1066800"/>
            <a:ext cx="5367527" cy="2833528"/>
          </a:xfrm>
        </p:spPr>
        <p:txBody>
          <a:bodyPr vert="horz" lIns="91440" tIns="45720" rIns="91440" bIns="45720" rtlCol="0" anchor="b">
            <a:normAutofit/>
          </a:bodyPr>
          <a:lstStyle/>
          <a:p>
            <a:pPr defTabSz="914400"/>
            <a:r>
              <a:rPr lang="en-US" dirty="0">
                <a:effectLst/>
              </a:rPr>
              <a:t>Now what?  The real work begins…</a:t>
            </a:r>
            <a:endParaRPr lang="en-US" dirty="0"/>
          </a:p>
        </p:txBody>
      </p:sp>
      <p:sp>
        <p:nvSpPr>
          <p:cNvPr id="3" name="Content Placeholder 2">
            <a:extLst>
              <a:ext uri="{FF2B5EF4-FFF2-40B4-BE49-F238E27FC236}">
                <a16:creationId xmlns:a16="http://schemas.microsoft.com/office/drawing/2014/main" id="{FF10C6ED-83D9-2DA4-EF78-BA11BC7E70D5}"/>
              </a:ext>
            </a:extLst>
          </p:cNvPr>
          <p:cNvSpPr>
            <a:spLocks noGrp="1"/>
          </p:cNvSpPr>
          <p:nvPr>
            <p:ph sz="half" idx="4294967295"/>
          </p:nvPr>
        </p:nvSpPr>
        <p:spPr>
          <a:xfrm>
            <a:off x="5638800" y="4074784"/>
            <a:ext cx="5367526" cy="1640216"/>
          </a:xfrm>
        </p:spPr>
        <p:txBody>
          <a:bodyPr vert="horz" lIns="91440" tIns="45720" rIns="91440" bIns="45720" rtlCol="0" anchor="t">
            <a:normAutofit/>
          </a:bodyPr>
          <a:lstStyle/>
          <a:p>
            <a:pPr marL="0" indent="0" defTabSz="914400">
              <a:buNone/>
            </a:pPr>
            <a:r>
              <a:rPr lang="en-US" sz="2200">
                <a:effectLst/>
              </a:rPr>
              <a:t>Our stumbling block is pride.  How do we become humble?  </a:t>
            </a:r>
          </a:p>
          <a:p>
            <a:pPr marL="0" indent="0" defTabSz="914400">
              <a:buNone/>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https://www.youtube.com/watch?v=C-1BzkHqD2g</a:t>
            </a:r>
            <a:endParaRPr lang="en-US" sz="2200" dirty="0"/>
          </a:p>
        </p:txBody>
      </p:sp>
      <p:pic>
        <p:nvPicPr>
          <p:cNvPr id="3074" name="Picture 2" descr="Regulations on laptop use in college classrooms differ among professors –  The Ithacan">
            <a:extLst>
              <a:ext uri="{FF2B5EF4-FFF2-40B4-BE49-F238E27FC236}">
                <a16:creationId xmlns:a16="http://schemas.microsoft.com/office/drawing/2014/main" id="{7D2FE7D9-6B39-BF59-D26D-90B3EAB738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484" y="2185554"/>
            <a:ext cx="4706836" cy="2635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749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1104A-8BB6-E9D4-E961-D1414A2E4539}"/>
              </a:ext>
            </a:extLst>
          </p:cNvPr>
          <p:cNvSpPr>
            <a:spLocks noGrp="1"/>
          </p:cNvSpPr>
          <p:nvPr>
            <p:ph idx="4294967295"/>
          </p:nvPr>
        </p:nvSpPr>
        <p:spPr>
          <a:xfrm>
            <a:off x="0" y="957944"/>
            <a:ext cx="11274425" cy="5187270"/>
          </a:xfrm>
        </p:spPr>
        <p:txBody>
          <a:bodyPr>
            <a:normAutofit/>
          </a:bodyPr>
          <a:lstStyle/>
          <a:p>
            <a:pPr marL="228597" indent="0" algn="ctr">
              <a:spcBef>
                <a:spcPts val="0"/>
              </a:spcBef>
              <a:buNone/>
            </a:pPr>
            <a:r>
              <a:rPr lang="en-US" sz="36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Conclusion:  Jesus said, “Repent of your sins and turn to God, for the Kingdom of Heaven is near.” (Matthew 4:17).  Jesus said, “I am the way and the truth and the life. No one comes to the Father except through me.” (John 14:6). </a:t>
            </a:r>
            <a:r>
              <a:rPr lang="en-US" sz="3600" kern="100" dirty="0">
                <a:solidFill>
                  <a:srgbClr val="FF0000"/>
                </a:solidFill>
                <a:effectLst/>
                <a:latin typeface="Berlin Sans FB Demi" panose="020E0802020502020306" pitchFamily="34" charset="0"/>
                <a:ea typeface="Calibri" panose="020F0502020204030204" pitchFamily="34" charset="0"/>
                <a:cs typeface="Calibri" panose="020F0502020204030204" pitchFamily="34" charset="0"/>
              </a:rPr>
              <a:t>God resists the proud but gives grace to the humble. (James 4:6). To be useful to God in this world requires walking with Him continually.</a:t>
            </a:r>
            <a:endParaRPr lang="en-US" sz="36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endParaRPr>
          </a:p>
          <a:p>
            <a:pPr marL="0" indent="0" algn="ctr">
              <a:buNone/>
            </a:pPr>
            <a:endParaRPr lang="en-US" sz="32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6611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12B335A1-0110-4D6F-BC0E-DCDCB43203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4" name="Picture 13">
              <a:extLst>
                <a:ext uri="{FF2B5EF4-FFF2-40B4-BE49-F238E27FC236}">
                  <a16:creationId xmlns:a16="http://schemas.microsoft.com/office/drawing/2014/main" id="{3B05D9A1-5C36-49D4-8D83-8782DE1E1BC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5" name="Picture 14">
              <a:extLst>
                <a:ext uri="{FF2B5EF4-FFF2-40B4-BE49-F238E27FC236}">
                  <a16:creationId xmlns:a16="http://schemas.microsoft.com/office/drawing/2014/main" id="{3D2C8D16-C3E9-4377-B192-9F3B9A8673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2F90FC39-0B60-EF91-B73B-30F3D53D857E}"/>
              </a:ext>
            </a:extLst>
          </p:cNvPr>
          <p:cNvSpPr>
            <a:spLocks noGrp="1"/>
          </p:cNvSpPr>
          <p:nvPr>
            <p:ph type="title"/>
          </p:nvPr>
        </p:nvSpPr>
        <p:spPr>
          <a:xfrm>
            <a:off x="1094391" y="381000"/>
            <a:ext cx="10003218" cy="2057400"/>
          </a:xfrm>
        </p:spPr>
        <p:txBody>
          <a:bodyPr>
            <a:normAutofit/>
          </a:bodyPr>
          <a:lstStyle/>
          <a:p>
            <a:pPr algn="ctr"/>
            <a:r>
              <a:rPr lang="en-US" kern="0" dirty="0">
                <a:effectLst/>
                <a:latin typeface="Calibri" panose="020F0502020204030204" pitchFamily="34" charset="0"/>
                <a:ea typeface="Calibri" panose="020F0502020204030204" pitchFamily="34" charset="0"/>
                <a:cs typeface="Calibri" panose="020F0502020204030204" pitchFamily="34" charset="0"/>
              </a:rPr>
              <a:t>Physical and Spiritual </a:t>
            </a:r>
            <a:r>
              <a:rPr lang="en-US" kern="0" dirty="0">
                <a:latin typeface="Calibri" panose="020F0502020204030204" pitchFamily="34" charset="0"/>
                <a:ea typeface="Calibri" panose="020F0502020204030204" pitchFamily="34" charset="0"/>
                <a:cs typeface="Calibri" panose="020F0502020204030204" pitchFamily="34" charset="0"/>
              </a:rPr>
              <a:t>P</a:t>
            </a:r>
            <a:r>
              <a:rPr lang="en-US" kern="0" dirty="0">
                <a:effectLst/>
                <a:latin typeface="Calibri" panose="020F0502020204030204" pitchFamily="34" charset="0"/>
                <a:ea typeface="Calibri" panose="020F0502020204030204" pitchFamily="34" charset="0"/>
                <a:cs typeface="Calibri" panose="020F0502020204030204" pitchFamily="34" charset="0"/>
              </a:rPr>
              <a:t>reparation</a:t>
            </a:r>
            <a:br>
              <a:rPr lang="en-US"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graphicFrame>
        <p:nvGraphicFramePr>
          <p:cNvPr id="5" name="Content Placeholder 2">
            <a:extLst>
              <a:ext uri="{FF2B5EF4-FFF2-40B4-BE49-F238E27FC236}">
                <a16:creationId xmlns:a16="http://schemas.microsoft.com/office/drawing/2014/main" id="{832FDFAB-5C62-BA8D-4F7C-85B119839688}"/>
              </a:ext>
            </a:extLst>
          </p:cNvPr>
          <p:cNvGraphicFramePr>
            <a:graphicFrameLocks noGrp="1"/>
          </p:cNvGraphicFramePr>
          <p:nvPr>
            <p:ph idx="1"/>
            <p:extLst>
              <p:ext uri="{D42A27DB-BD31-4B8C-83A1-F6EECF244321}">
                <p14:modId xmlns:p14="http://schemas.microsoft.com/office/powerpoint/2010/main" val="2339070809"/>
              </p:ext>
            </p:extLst>
          </p:nvPr>
        </p:nvGraphicFramePr>
        <p:xfrm>
          <a:off x="838200" y="2514600"/>
          <a:ext cx="10515600" cy="3662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02597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CEC8-A616-7D01-015C-EBA5F6B94289}"/>
              </a:ext>
            </a:extLst>
          </p:cNvPr>
          <p:cNvSpPr>
            <a:spLocks noGrp="1"/>
          </p:cNvSpPr>
          <p:nvPr>
            <p:ph type="title"/>
          </p:nvPr>
        </p:nvSpPr>
        <p:spPr>
          <a:xfrm>
            <a:off x="466531" y="158621"/>
            <a:ext cx="10783466" cy="1790830"/>
          </a:xfrm>
        </p:spPr>
        <p:txBody>
          <a:bodyPr>
            <a:noAutofit/>
          </a:bodyPr>
          <a:lstStyle/>
          <a:p>
            <a:pPr algn="ctr"/>
            <a:br>
              <a:rPr lang="en-US" sz="2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2800" kern="100" dirty="0">
                <a:effectLst/>
                <a:latin typeface="Calibri" panose="020F0502020204030204" pitchFamily="34" charset="0"/>
                <a:ea typeface="Calibri" panose="020F0502020204030204" pitchFamily="34" charset="0"/>
                <a:cs typeface="Times New Roman" panose="02020603050405020304" pitchFamily="18" charset="0"/>
              </a:rPr>
            </a:br>
            <a:r>
              <a:rPr lang="en-US" sz="4000" b="1" kern="100" dirty="0">
                <a:effectLst/>
                <a:latin typeface="Calibri" panose="020F0502020204030204" pitchFamily="34" charset="0"/>
                <a:ea typeface="Calibri" panose="020F0502020204030204" pitchFamily="34" charset="0"/>
                <a:cs typeface="Times New Roman" panose="02020603050405020304" pitchFamily="18" charset="0"/>
              </a:rPr>
              <a:t>Physical = protecting yourself = change your belief</a:t>
            </a:r>
            <a:br>
              <a:rPr lang="en-US" sz="40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4000" b="1" kern="100" dirty="0">
                <a:effectLst/>
                <a:latin typeface="Calibri" panose="020F0502020204030204" pitchFamily="34" charset="0"/>
                <a:ea typeface="Calibri" panose="020F0502020204030204" pitchFamily="34" charset="0"/>
                <a:cs typeface="Times New Roman" panose="02020603050405020304" pitchFamily="18" charset="0"/>
              </a:rPr>
              <a:t>Why do non-hunters own a gun?</a:t>
            </a:r>
            <a:br>
              <a:rPr lang="en-US" sz="4000" b="1"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6000" b="1" dirty="0"/>
          </a:p>
        </p:txBody>
      </p:sp>
      <p:sp>
        <p:nvSpPr>
          <p:cNvPr id="6" name="Content Placeholder 5">
            <a:extLst>
              <a:ext uri="{FF2B5EF4-FFF2-40B4-BE49-F238E27FC236}">
                <a16:creationId xmlns:a16="http://schemas.microsoft.com/office/drawing/2014/main" id="{CDA1BABD-3B3E-9C08-55D4-B7D089B85F8A}"/>
              </a:ext>
            </a:extLst>
          </p:cNvPr>
          <p:cNvSpPr>
            <a:spLocks noGrp="1"/>
          </p:cNvSpPr>
          <p:nvPr>
            <p:ph sz="half" idx="1"/>
          </p:nvPr>
        </p:nvSpPr>
        <p:spPr>
          <a:xfrm>
            <a:off x="564963" y="1797050"/>
            <a:ext cx="5561106" cy="4351338"/>
          </a:xfrm>
        </p:spPr>
        <p:txBody>
          <a:bodyPr/>
          <a:lstStyle/>
          <a:p>
            <a:pPr marL="0" indent="0">
              <a:buNone/>
            </a:pPr>
            <a:endParaRPr lang="en-US" sz="480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4800" kern="100" dirty="0">
                <a:latin typeface="Calibri" panose="020F0502020204030204" pitchFamily="34" charset="0"/>
                <a:ea typeface="Calibri" panose="020F0502020204030204" pitchFamily="34" charset="0"/>
                <a:cs typeface="Times New Roman" panose="02020603050405020304" pitchFamily="18" charset="0"/>
              </a:rPr>
              <a:t>Advocacy</a:t>
            </a:r>
          </a:p>
          <a:p>
            <a:pPr marL="0" indent="0">
              <a:buNone/>
            </a:pPr>
            <a:r>
              <a:rPr lang="en-US" sz="4800" kern="100" dirty="0">
                <a:effectLst/>
                <a:latin typeface="Calibri" panose="020F0502020204030204" pitchFamily="34" charset="0"/>
                <a:ea typeface="Calibri" panose="020F0502020204030204" pitchFamily="34" charset="0"/>
                <a:cs typeface="Times New Roman" panose="02020603050405020304" pitchFamily="18" charset="0"/>
              </a:rPr>
              <a:t>Informed Consent</a:t>
            </a:r>
          </a:p>
          <a:p>
            <a:pPr marL="0" indent="0">
              <a:buNone/>
            </a:pPr>
            <a:r>
              <a:rPr lang="en-US" sz="4800" kern="100" dirty="0">
                <a:latin typeface="Calibri" panose="020F0502020204030204" pitchFamily="34" charset="0"/>
                <a:ea typeface="Calibri" panose="020F0502020204030204" pitchFamily="34" charset="0"/>
                <a:cs typeface="Times New Roman" panose="02020603050405020304" pitchFamily="18" charset="0"/>
              </a:rPr>
              <a:t>Medical Directives</a:t>
            </a:r>
            <a:endParaRPr lang="en-US" sz="4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098" name="Picture 2" descr="A diagram of a person's rights&#10;&#10;Description automatically generated">
            <a:extLst>
              <a:ext uri="{FF2B5EF4-FFF2-40B4-BE49-F238E27FC236}">
                <a16:creationId xmlns:a16="http://schemas.microsoft.com/office/drawing/2014/main" id="{48D6B439-27CC-9F78-5D78-92BD3FC5B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100" y="2791619"/>
            <a:ext cx="5676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8337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4" name="Rectangle 13">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8" name="Group 17">
            <a:extLst>
              <a:ext uri="{FF2B5EF4-FFF2-40B4-BE49-F238E27FC236}">
                <a16:creationId xmlns:a16="http://schemas.microsoft.com/office/drawing/2014/main" id="{12B335A1-0110-4D6F-BC0E-DCDCB43203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9" name="Picture 18">
              <a:extLst>
                <a:ext uri="{FF2B5EF4-FFF2-40B4-BE49-F238E27FC236}">
                  <a16:creationId xmlns:a16="http://schemas.microsoft.com/office/drawing/2014/main" id="{3B05D9A1-5C36-49D4-8D83-8782DE1E1BC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0" name="Picture 19">
              <a:extLst>
                <a:ext uri="{FF2B5EF4-FFF2-40B4-BE49-F238E27FC236}">
                  <a16:creationId xmlns:a16="http://schemas.microsoft.com/office/drawing/2014/main" id="{3D2C8D16-C3E9-4377-B192-9F3B9A8673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EB33B464-4A0D-6CC3-C4E6-409AECF64BF2}"/>
              </a:ext>
            </a:extLst>
          </p:cNvPr>
          <p:cNvSpPr>
            <a:spLocks noGrp="1"/>
          </p:cNvSpPr>
          <p:nvPr>
            <p:ph type="title"/>
          </p:nvPr>
        </p:nvSpPr>
        <p:spPr>
          <a:xfrm>
            <a:off x="1094391" y="381000"/>
            <a:ext cx="10003218" cy="2057400"/>
          </a:xfrm>
        </p:spPr>
        <p:txBody>
          <a:bodyPr vert="horz" lIns="91440" tIns="45720" rIns="91440" bIns="45720" rtlCol="0" anchor="ctr">
            <a:normAutofit fontScale="90000"/>
          </a:bodyPr>
          <a:lstStyle/>
          <a:p>
            <a:pPr algn="ctr" defTabSz="914400">
              <a:lnSpc>
                <a:spcPct val="90000"/>
              </a:lnSpc>
            </a:pPr>
            <a:br>
              <a:rPr lang="en-US" sz="3400" dirty="0">
                <a:effectLst/>
              </a:rPr>
            </a:br>
            <a:br>
              <a:rPr lang="en-US" sz="3400" dirty="0">
                <a:effectLst/>
              </a:rPr>
            </a:br>
            <a:r>
              <a:rPr lang="en-US" sz="5300" dirty="0">
                <a:solidFill>
                  <a:srgbClr val="FF0000"/>
                </a:solidFill>
                <a:effectLst/>
              </a:rPr>
              <a:t>Discern Agenda 2030 Control </a:t>
            </a:r>
            <a:r>
              <a:rPr lang="en-US" sz="5300" dirty="0">
                <a:solidFill>
                  <a:srgbClr val="FF0000"/>
                </a:solidFill>
              </a:rPr>
              <a:t>G</a:t>
            </a:r>
            <a:r>
              <a:rPr lang="en-US" sz="5300" dirty="0">
                <a:solidFill>
                  <a:srgbClr val="FF0000"/>
                </a:solidFill>
                <a:effectLst/>
              </a:rPr>
              <a:t>rid</a:t>
            </a:r>
            <a:br>
              <a:rPr lang="en-US" sz="3100" dirty="0">
                <a:effectLst/>
              </a:rPr>
            </a:br>
            <a:endParaRPr lang="en-US" sz="3400" dirty="0"/>
          </a:p>
        </p:txBody>
      </p:sp>
      <p:sp>
        <p:nvSpPr>
          <p:cNvPr id="3" name="Content Placeholder 2">
            <a:extLst>
              <a:ext uri="{FF2B5EF4-FFF2-40B4-BE49-F238E27FC236}">
                <a16:creationId xmlns:a16="http://schemas.microsoft.com/office/drawing/2014/main" id="{2B1DE69D-44CD-FAF3-C2E2-1905D462549B}"/>
              </a:ext>
            </a:extLst>
          </p:cNvPr>
          <p:cNvSpPr>
            <a:spLocks noGrp="1"/>
          </p:cNvSpPr>
          <p:nvPr>
            <p:ph sz="half" idx="1"/>
          </p:nvPr>
        </p:nvSpPr>
        <p:spPr>
          <a:xfrm>
            <a:off x="1313240" y="2547936"/>
            <a:ext cx="4680581" cy="3662363"/>
          </a:xfrm>
        </p:spPr>
        <p:txBody>
          <a:bodyPr/>
          <a:lstStyle/>
          <a:p>
            <a:pPr marL="192021" indent="0" defTabSz="768105">
              <a:spcBef>
                <a:spcPts val="0"/>
              </a:spcBef>
              <a:spcAft>
                <a:spcPts val="600"/>
              </a:spcAft>
              <a:buNone/>
            </a:pPr>
            <a:r>
              <a:rPr lang="en-US" sz="2352" kern="1200" dirty="0">
                <a:solidFill>
                  <a:schemeClr val="tx1"/>
                </a:solidFill>
                <a:latin typeface="Calibri" panose="020F0502020204030204" pitchFamily="34" charset="0"/>
                <a:ea typeface="+mn-ea"/>
                <a:cs typeface="Calibri" panose="020F0502020204030204" pitchFamily="34" charset="0"/>
              </a:rPr>
              <a:t>Former Assistant Secretary of Housing and Urban Development, Catherine Austin Fitts, discussing the push for CBDC complete control system</a:t>
            </a:r>
          </a:p>
          <a:p>
            <a:pPr marL="192021" indent="0" defTabSz="768105">
              <a:spcBef>
                <a:spcPts val="0"/>
              </a:spcBef>
              <a:spcAft>
                <a:spcPts val="600"/>
              </a:spcAft>
              <a:buNone/>
            </a:pPr>
            <a:endParaRPr lang="en-US" sz="1512" kern="1200" dirty="0">
              <a:solidFill>
                <a:schemeClr val="tx1"/>
              </a:solidFill>
              <a:latin typeface="Calibri" panose="020F0502020204030204" pitchFamily="34" charset="0"/>
              <a:ea typeface="+mn-ea"/>
              <a:cs typeface="Calibri" panose="020F0502020204030204" pitchFamily="34" charset="0"/>
            </a:endParaRPr>
          </a:p>
          <a:p>
            <a:pPr marL="192021" indent="0" defTabSz="768105">
              <a:spcBef>
                <a:spcPts val="0"/>
              </a:spcBef>
              <a:spcAft>
                <a:spcPts val="600"/>
              </a:spcAft>
              <a:buNone/>
            </a:pPr>
            <a:r>
              <a:rPr lang="en-US" sz="1512" u="sng" kern="1200" dirty="0">
                <a:solidFill>
                  <a:srgbClr val="0563C1"/>
                </a:solidFill>
                <a:latin typeface="Calibri" panose="020F0502020204030204" pitchFamily="34" charset="0"/>
                <a:ea typeface="+mn-ea"/>
                <a:cs typeface="Times New Roman" panose="02020603050405020304" pitchFamily="18" charset="0"/>
                <a:hlinkClick r:id="rId6"/>
              </a:rPr>
              <a:t>https://www.youtube.com/watch?v=iK5V89fU61Y&amp;t=1593s&amp;pp=2AG5DJACAQ%3D%3D</a:t>
            </a:r>
            <a:endParaRPr lang="en-US" sz="1800" dirty="0">
              <a:effectLst/>
              <a:latin typeface="Calibri" panose="020F0502020204030204" pitchFamily="34" charset="0"/>
              <a:ea typeface="Calibri" panose="020F0502020204030204" pitchFamily="34" charset="0"/>
            </a:endParaRPr>
          </a:p>
        </p:txBody>
      </p:sp>
      <p:sp>
        <p:nvSpPr>
          <p:cNvPr id="4" name="Content Placeholder 3">
            <a:extLst>
              <a:ext uri="{FF2B5EF4-FFF2-40B4-BE49-F238E27FC236}">
                <a16:creationId xmlns:a16="http://schemas.microsoft.com/office/drawing/2014/main" id="{A05089D8-488C-C433-17B1-66C929A764C2}"/>
              </a:ext>
            </a:extLst>
          </p:cNvPr>
          <p:cNvSpPr>
            <a:spLocks noGrp="1"/>
          </p:cNvSpPr>
          <p:nvPr>
            <p:ph sz="half" idx="2"/>
          </p:nvPr>
        </p:nvSpPr>
        <p:spPr>
          <a:xfrm>
            <a:off x="6198180" y="2438400"/>
            <a:ext cx="4680581" cy="3662363"/>
          </a:xfrm>
        </p:spPr>
        <p:txBody>
          <a:bodyPr/>
          <a:lstStyle/>
          <a:p>
            <a:pPr marL="0" indent="0" defTabSz="768105">
              <a:spcBef>
                <a:spcPts val="840"/>
              </a:spcBef>
              <a:buNone/>
            </a:pPr>
            <a:r>
              <a:rPr lang="en-US" sz="2352" kern="1200" dirty="0">
                <a:solidFill>
                  <a:schemeClr val="tx1"/>
                </a:solidFill>
                <a:latin typeface="Calibri" panose="020F0502020204030204" pitchFamily="34" charset="0"/>
                <a:ea typeface="+mn-ea"/>
                <a:cs typeface="Times New Roman" panose="02020603050405020304" pitchFamily="18" charset="0"/>
              </a:rPr>
              <a:t>Alex Newman comments about demonizing cash and not crossing the CBDC line</a:t>
            </a:r>
          </a:p>
          <a:p>
            <a:pPr marL="0" indent="0" defTabSz="768105">
              <a:spcBef>
                <a:spcPts val="840"/>
              </a:spcBef>
              <a:buNone/>
            </a:pPr>
            <a:r>
              <a:rPr lang="en-US" sz="1512" u="sng" kern="1200" dirty="0">
                <a:solidFill>
                  <a:srgbClr val="0563C1"/>
                </a:solidFill>
                <a:latin typeface="Calibri" panose="020F0502020204030204" pitchFamily="34" charset="0"/>
                <a:ea typeface="+mn-ea"/>
                <a:cs typeface="Times New Roman" panose="02020603050405020304" pitchFamily="18" charset="0"/>
                <a:hlinkClick r:id="rId7"/>
              </a:rPr>
              <a:t>https://rumble.com/v3hn810-whos-behind-the-shadow-government-alex-newman.html</a:t>
            </a:r>
            <a:endParaRPr lang="en-US" sz="1512" u="sng" kern="1200" dirty="0">
              <a:solidFill>
                <a:srgbClr val="0563C1"/>
              </a:solidFill>
              <a:latin typeface="Calibri" panose="020F0502020204030204" pitchFamily="34" charset="0"/>
              <a:ea typeface="+mn-ea"/>
              <a:cs typeface="Times New Roman" panose="02020603050405020304" pitchFamily="18" charset="0"/>
            </a:endParaRPr>
          </a:p>
          <a:p>
            <a:pPr marL="0" indent="0" defTabSz="768105">
              <a:spcBef>
                <a:spcPts val="840"/>
              </a:spcBef>
              <a:buNone/>
            </a:pPr>
            <a:endParaRPr lang="en-US" sz="1512" kern="1200" dirty="0">
              <a:solidFill>
                <a:srgbClr val="0563C1"/>
              </a:solidFill>
              <a:latin typeface="Calibri" panose="020F0502020204030204" pitchFamily="34" charset="0"/>
              <a:ea typeface="+mn-ea"/>
              <a:cs typeface="Times New Roman" panose="02020603050405020304" pitchFamily="18" charset="0"/>
            </a:endParaRPr>
          </a:p>
          <a:p>
            <a:pPr marL="0" indent="0" defTabSz="768105">
              <a:spcBef>
                <a:spcPts val="840"/>
              </a:spcBef>
              <a:buNone/>
            </a:pPr>
            <a:r>
              <a:rPr lang="en-US" sz="2352" kern="1200" dirty="0">
                <a:solidFill>
                  <a:schemeClr val="tx1"/>
                </a:solidFill>
                <a:latin typeface="Calibri" panose="020F0502020204030204" pitchFamily="34" charset="0"/>
                <a:ea typeface="+mn-ea"/>
                <a:cs typeface="Times New Roman" panose="02020603050405020304" pitchFamily="18" charset="0"/>
              </a:rPr>
              <a:t>Sylvester Stallone’s opinion</a:t>
            </a:r>
          </a:p>
          <a:p>
            <a:pPr marL="0" indent="0" defTabSz="768105">
              <a:spcBef>
                <a:spcPts val="840"/>
              </a:spcBef>
              <a:buNone/>
            </a:pPr>
            <a:r>
              <a:rPr lang="en-US" sz="1512" u="sng" kern="1200" dirty="0">
                <a:solidFill>
                  <a:srgbClr val="0563C1"/>
                </a:solidFill>
                <a:latin typeface="Calibri" panose="020F0502020204030204" pitchFamily="34" charset="0"/>
                <a:ea typeface="+mn-ea"/>
                <a:cs typeface="Times New Roman" panose="02020603050405020304" pitchFamily="18" charset="0"/>
                <a:hlinkClick r:id="rId8"/>
              </a:rPr>
              <a:t>https://youtube.com/shorts/qs-oUX5ULo8?feature=shared</a:t>
            </a:r>
            <a:endParaRPr lang="en-US" dirty="0"/>
          </a:p>
        </p:txBody>
      </p:sp>
    </p:spTree>
    <p:extLst>
      <p:ext uri="{BB962C8B-B14F-4D97-AF65-F5344CB8AC3E}">
        <p14:creationId xmlns:p14="http://schemas.microsoft.com/office/powerpoint/2010/main" val="977942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4" name="Rectangle 13">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8" name="Group 17">
            <a:extLst>
              <a:ext uri="{FF2B5EF4-FFF2-40B4-BE49-F238E27FC236}">
                <a16:creationId xmlns:a16="http://schemas.microsoft.com/office/drawing/2014/main" id="{12B335A1-0110-4D6F-BC0E-DCDCB43203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9" name="Picture 18">
              <a:extLst>
                <a:ext uri="{FF2B5EF4-FFF2-40B4-BE49-F238E27FC236}">
                  <a16:creationId xmlns:a16="http://schemas.microsoft.com/office/drawing/2014/main" id="{3B05D9A1-5C36-49D4-8D83-8782DE1E1BC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0" name="Picture 19">
              <a:extLst>
                <a:ext uri="{FF2B5EF4-FFF2-40B4-BE49-F238E27FC236}">
                  <a16:creationId xmlns:a16="http://schemas.microsoft.com/office/drawing/2014/main" id="{3D2C8D16-C3E9-4377-B192-9F3B9A8673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63387D88-DC32-BC6F-3874-9A695962261C}"/>
              </a:ext>
            </a:extLst>
          </p:cNvPr>
          <p:cNvSpPr>
            <a:spLocks noGrp="1"/>
          </p:cNvSpPr>
          <p:nvPr>
            <p:ph type="title"/>
          </p:nvPr>
        </p:nvSpPr>
        <p:spPr>
          <a:xfrm>
            <a:off x="1094391" y="381000"/>
            <a:ext cx="10003218" cy="2057400"/>
          </a:xfrm>
        </p:spPr>
        <p:txBody>
          <a:bodyPr vert="horz" lIns="91440" tIns="45720" rIns="91440" bIns="45720" rtlCol="0" anchor="ctr">
            <a:normAutofit/>
          </a:bodyPr>
          <a:lstStyle/>
          <a:p>
            <a:pPr algn="ctr" defTabSz="914400">
              <a:lnSpc>
                <a:spcPct val="90000"/>
              </a:lnSpc>
            </a:pPr>
            <a:r>
              <a:rPr lang="en-US">
                <a:effectLst/>
              </a:rPr>
              <a:t>Spiritual Perspectives and Actions - Introduction</a:t>
            </a:r>
            <a:br>
              <a:rPr lang="en-US">
                <a:effectLst/>
              </a:rPr>
            </a:br>
            <a:endParaRPr lang="en-US"/>
          </a:p>
        </p:txBody>
      </p:sp>
      <p:sp>
        <p:nvSpPr>
          <p:cNvPr id="3" name="Content Placeholder 2">
            <a:extLst>
              <a:ext uri="{FF2B5EF4-FFF2-40B4-BE49-F238E27FC236}">
                <a16:creationId xmlns:a16="http://schemas.microsoft.com/office/drawing/2014/main" id="{CF73936E-D3F0-CD53-DA42-84B4A46FD3EC}"/>
              </a:ext>
            </a:extLst>
          </p:cNvPr>
          <p:cNvSpPr>
            <a:spLocks noGrp="1"/>
          </p:cNvSpPr>
          <p:nvPr>
            <p:ph sz="half" idx="1"/>
          </p:nvPr>
        </p:nvSpPr>
        <p:spPr>
          <a:xfrm>
            <a:off x="1351285" y="2514600"/>
            <a:ext cx="4680581" cy="3662363"/>
          </a:xfrm>
        </p:spPr>
        <p:txBody>
          <a:bodyPr>
            <a:normAutofit/>
          </a:bodyPr>
          <a:lstStyle/>
          <a:p>
            <a:pPr marL="0" indent="0" defTabSz="768105">
              <a:spcBef>
                <a:spcPts val="840"/>
              </a:spcBef>
              <a:buNone/>
            </a:pPr>
            <a:r>
              <a:rPr lang="en-US" sz="3696" kern="1200">
                <a:solidFill>
                  <a:schemeClr val="tx1"/>
                </a:solidFill>
                <a:latin typeface="Amasis MT Pro Black" panose="02040A04050005020304" pitchFamily="18" charset="0"/>
                <a:ea typeface="+mn-ea"/>
                <a:cs typeface="+mn-cs"/>
              </a:rPr>
              <a:t>Gaining wisdom</a:t>
            </a:r>
          </a:p>
          <a:p>
            <a:pPr marL="0" indent="0" defTabSz="768105">
              <a:spcBef>
                <a:spcPts val="840"/>
              </a:spcBef>
              <a:buNone/>
            </a:pPr>
            <a:r>
              <a:rPr lang="en-US" sz="1512" u="sng" kern="1200">
                <a:solidFill>
                  <a:srgbClr val="0563C1"/>
                </a:solidFill>
                <a:latin typeface="Calibri" panose="020F0502020204030204" pitchFamily="34" charset="0"/>
                <a:ea typeface="+mn-ea"/>
                <a:cs typeface="Times New Roman" panose="02020603050405020304" pitchFamily="18" charset="0"/>
                <a:hlinkClick r:id="rId5"/>
              </a:rPr>
              <a:t>https://www.youtube.com/watch?v=GuPZ5nAFjVc</a:t>
            </a:r>
            <a:endParaRPr lang="en-US" sz="4400">
              <a:latin typeface="Amasis MT Pro Black" panose="02040A04050005020304" pitchFamily="18" charset="0"/>
            </a:endParaRPr>
          </a:p>
        </p:txBody>
      </p:sp>
      <p:sp>
        <p:nvSpPr>
          <p:cNvPr id="4" name="Content Placeholder 3">
            <a:extLst>
              <a:ext uri="{FF2B5EF4-FFF2-40B4-BE49-F238E27FC236}">
                <a16:creationId xmlns:a16="http://schemas.microsoft.com/office/drawing/2014/main" id="{8C8B42DA-908C-EDC6-34CF-EAD3D2A75136}"/>
              </a:ext>
            </a:extLst>
          </p:cNvPr>
          <p:cNvSpPr>
            <a:spLocks noGrp="1"/>
          </p:cNvSpPr>
          <p:nvPr>
            <p:ph sz="half" idx="2"/>
          </p:nvPr>
        </p:nvSpPr>
        <p:spPr>
          <a:xfrm>
            <a:off x="6160133" y="2514600"/>
            <a:ext cx="4680581" cy="3662363"/>
          </a:xfrm>
        </p:spPr>
        <p:txBody>
          <a:bodyPr>
            <a:normAutofit/>
          </a:bodyPr>
          <a:lstStyle/>
          <a:p>
            <a:pPr marL="0" indent="0" defTabSz="768105">
              <a:spcBef>
                <a:spcPts val="840"/>
              </a:spcBef>
              <a:buNone/>
            </a:pPr>
            <a:r>
              <a:rPr lang="en-US" sz="3696" kern="1200">
                <a:solidFill>
                  <a:schemeClr val="tx1"/>
                </a:solidFill>
                <a:latin typeface="Amasis MT Pro Black" panose="02040A04050005020304" pitchFamily="18" charset="0"/>
                <a:ea typeface="+mn-ea"/>
                <a:cs typeface="+mn-cs"/>
              </a:rPr>
              <a:t>What should we be doing?</a:t>
            </a:r>
          </a:p>
          <a:p>
            <a:pPr marL="0" indent="0" defTabSz="768105">
              <a:spcBef>
                <a:spcPts val="840"/>
              </a:spcBef>
              <a:buNone/>
            </a:pPr>
            <a:r>
              <a:rPr lang="en-US" sz="1512" u="sng" kern="1200">
                <a:solidFill>
                  <a:srgbClr val="0563C1"/>
                </a:solidFill>
                <a:latin typeface="Calibri" panose="020F0502020204030204" pitchFamily="34" charset="0"/>
                <a:ea typeface="+mn-ea"/>
                <a:cs typeface="Times New Roman" panose="02020603050405020304" pitchFamily="18" charset="0"/>
                <a:hlinkClick r:id="rId6"/>
              </a:rPr>
              <a:t>https://www.youtube.com/watch?v=rVWqVqNp4rw</a:t>
            </a:r>
            <a:endParaRPr lang="en-US" sz="4400">
              <a:latin typeface="Amasis MT Pro Black" panose="02040A04050005020304" pitchFamily="18" charset="0"/>
            </a:endParaRPr>
          </a:p>
        </p:txBody>
      </p:sp>
    </p:spTree>
    <p:extLst>
      <p:ext uri="{BB962C8B-B14F-4D97-AF65-F5344CB8AC3E}">
        <p14:creationId xmlns:p14="http://schemas.microsoft.com/office/powerpoint/2010/main" val="4129011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3E9F9-E98A-EC9F-772C-F965C3DBCF32}"/>
              </a:ext>
            </a:extLst>
          </p:cNvPr>
          <p:cNvSpPr>
            <a:spLocks noGrp="1"/>
          </p:cNvSpPr>
          <p:nvPr>
            <p:ph type="title"/>
          </p:nvPr>
        </p:nvSpPr>
        <p:spPr/>
        <p:txBody>
          <a:bodyPr/>
          <a:lstStyle/>
          <a:p>
            <a:r>
              <a:rPr lang="en-US" dirty="0"/>
              <a:t>More actions to consider…</a:t>
            </a:r>
          </a:p>
        </p:txBody>
      </p:sp>
      <p:sp>
        <p:nvSpPr>
          <p:cNvPr id="3" name="Content Placeholder 2">
            <a:extLst>
              <a:ext uri="{FF2B5EF4-FFF2-40B4-BE49-F238E27FC236}">
                <a16:creationId xmlns:a16="http://schemas.microsoft.com/office/drawing/2014/main" id="{0C825C7A-86AE-362A-C9A6-A9F4EAFE06A7}"/>
              </a:ext>
            </a:extLst>
          </p:cNvPr>
          <p:cNvSpPr>
            <a:spLocks noGrp="1"/>
          </p:cNvSpPr>
          <p:nvPr>
            <p:ph sz="half" idx="1"/>
          </p:nvPr>
        </p:nvSpPr>
        <p:spPr>
          <a:xfrm>
            <a:off x="458694" y="1600200"/>
            <a:ext cx="5637305" cy="4576763"/>
          </a:xfrm>
        </p:spPr>
        <p:txBody>
          <a:bodyPr>
            <a:normAutofit fontScale="25000" lnSpcReduction="20000"/>
          </a:bodyPr>
          <a:lstStyle/>
          <a:p>
            <a:r>
              <a:rPr lang="en-US" sz="8800" b="1" dirty="0">
                <a:solidFill>
                  <a:srgbClr val="002060"/>
                </a:solidFill>
                <a:effectLst/>
                <a:latin typeface="Calibri" panose="020F0502020204030204" pitchFamily="34" charset="0"/>
                <a:ea typeface="Times New Roman" panose="02020603050405020304" pitchFamily="18" charset="0"/>
              </a:rPr>
              <a:t>Diedrich Bonhoeffer – “Not to speak is to speak; not to act is to act.”</a:t>
            </a:r>
            <a:endParaRPr lang="en-US" sz="8800" dirty="0">
              <a:solidFill>
                <a:srgbClr val="002060"/>
              </a:solidFill>
            </a:endParaRPr>
          </a:p>
          <a:p>
            <a:r>
              <a:rPr lang="en-US" sz="88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Occupy - We are called by God to occupy until Jesus returns. That means we stand up for the TRUTH and call evil out for what it is.</a:t>
            </a:r>
          </a:p>
          <a:p>
            <a:r>
              <a:rPr lang="en-US" sz="88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Roots – why do people succumb to the pressure to purchase a timeshare?  “I would never do that” – are you sure?  How do you know?  How will you handle if “required” to bow down?  Shadrach, Meshach and Abednego showed us what to do. Fear is a great motivator to accept security and comfort which has become our idol. </a:t>
            </a:r>
          </a:p>
          <a:p>
            <a:endParaRPr lang="en-US" dirty="0"/>
          </a:p>
        </p:txBody>
      </p:sp>
      <p:sp>
        <p:nvSpPr>
          <p:cNvPr id="4" name="Content Placeholder 3">
            <a:extLst>
              <a:ext uri="{FF2B5EF4-FFF2-40B4-BE49-F238E27FC236}">
                <a16:creationId xmlns:a16="http://schemas.microsoft.com/office/drawing/2014/main" id="{36660EB2-9909-128F-5908-FA7351D64EF2}"/>
              </a:ext>
            </a:extLst>
          </p:cNvPr>
          <p:cNvSpPr>
            <a:spLocks noGrp="1"/>
          </p:cNvSpPr>
          <p:nvPr>
            <p:ph sz="half" idx="2"/>
          </p:nvPr>
        </p:nvSpPr>
        <p:spPr>
          <a:xfrm>
            <a:off x="6172199" y="1524000"/>
            <a:ext cx="5561106" cy="4968240"/>
          </a:xfrm>
        </p:spPr>
        <p:txBody>
          <a:bodyPr>
            <a:normAutofit fontScale="25000" lnSpcReduction="20000"/>
          </a:bodyPr>
          <a:lstStyle/>
          <a:p>
            <a:r>
              <a:rPr lang="en-US" sz="8800" b="1" u="none" strike="noStrike"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Will our normalcy bias have us be unprepared?  Walk through and discuss things with your family.</a:t>
            </a:r>
            <a:endParaRPr lang="en-US" sz="88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64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2"/>
              </a:rPr>
              <a:t>https://www.youtube.com/watch?v=rVWqVqNp4rw</a:t>
            </a:r>
            <a:endParaRPr lang="en-US" sz="64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en-US" sz="8800" b="1"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What did Jesus say to Satan when tempted? Matthew 4:8 – 11:  </a:t>
            </a:r>
            <a:r>
              <a:rPr lang="en-US" sz="88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Again, the devil took Him up on an exceedingly high mountain, and showed Him all the kingdoms of the world and their glory. </a:t>
            </a:r>
            <a:r>
              <a:rPr lang="en-US" sz="88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And he said to Him, “All these things I will give You if You will fall down and worship me.” Then Jesus said to him, </a:t>
            </a:r>
            <a:r>
              <a:rPr lang="en-US" sz="88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“Away with you, Satan! For it is written, ‘You shall worship the Lord your God, and Him only you shall serve.’”</a:t>
            </a:r>
            <a:r>
              <a:rPr lang="en-US" sz="88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88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Then the devil left Him, and behold, angels came and ministered to Him.</a:t>
            </a:r>
            <a:endParaRPr lang="en-US" sz="88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200" dirty="0"/>
          </a:p>
        </p:txBody>
      </p:sp>
    </p:spTree>
    <p:extLst>
      <p:ext uri="{BB962C8B-B14F-4D97-AF65-F5344CB8AC3E}">
        <p14:creationId xmlns:p14="http://schemas.microsoft.com/office/powerpoint/2010/main" val="3090958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6" name="Group 15">
            <a:extLst>
              <a:ext uri="{FF2B5EF4-FFF2-40B4-BE49-F238E27FC236}">
                <a16:creationId xmlns:a16="http://schemas.microsoft.com/office/drawing/2014/main" id="{8ED5E97A-D21B-4AA4-83CF-DA3A380E30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17" name="Picture 16">
              <a:extLst>
                <a:ext uri="{FF2B5EF4-FFF2-40B4-BE49-F238E27FC236}">
                  <a16:creationId xmlns:a16="http://schemas.microsoft.com/office/drawing/2014/main" id="{8AF5706D-4464-450F-93F4-853EDF68CE4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33" name="Picture 32">
              <a:extLst>
                <a:ext uri="{FF2B5EF4-FFF2-40B4-BE49-F238E27FC236}">
                  <a16:creationId xmlns:a16="http://schemas.microsoft.com/office/drawing/2014/main" id="{3E0FB244-C158-43A9-AD7A-05DC5BBF6D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5" name="Title 4">
            <a:extLst>
              <a:ext uri="{FF2B5EF4-FFF2-40B4-BE49-F238E27FC236}">
                <a16:creationId xmlns:a16="http://schemas.microsoft.com/office/drawing/2014/main" id="{A5592999-CE3A-9043-9305-FA60491394A9}"/>
              </a:ext>
            </a:extLst>
          </p:cNvPr>
          <p:cNvSpPr>
            <a:spLocks noGrp="1"/>
          </p:cNvSpPr>
          <p:nvPr>
            <p:ph type="title"/>
          </p:nvPr>
        </p:nvSpPr>
        <p:spPr>
          <a:xfrm>
            <a:off x="838200" y="586992"/>
            <a:ext cx="5638800" cy="2461008"/>
          </a:xfrm>
        </p:spPr>
        <p:txBody>
          <a:bodyPr>
            <a:normAutofit/>
          </a:bodyPr>
          <a:lstStyle/>
          <a:p>
            <a:r>
              <a:rPr lang="en-US"/>
              <a:t>Basic checklist</a:t>
            </a:r>
            <a:endParaRPr lang="en-US" dirty="0"/>
          </a:p>
        </p:txBody>
      </p:sp>
      <p:sp>
        <p:nvSpPr>
          <p:cNvPr id="34" name="Content Placeholder 5">
            <a:extLst>
              <a:ext uri="{FF2B5EF4-FFF2-40B4-BE49-F238E27FC236}">
                <a16:creationId xmlns:a16="http://schemas.microsoft.com/office/drawing/2014/main" id="{29FA6833-9F92-8FF0-71A3-A185285E90B6}"/>
              </a:ext>
            </a:extLst>
          </p:cNvPr>
          <p:cNvSpPr>
            <a:spLocks noGrp="1"/>
          </p:cNvSpPr>
          <p:nvPr>
            <p:ph idx="1"/>
          </p:nvPr>
        </p:nvSpPr>
        <p:spPr>
          <a:xfrm>
            <a:off x="263918" y="2419350"/>
            <a:ext cx="6146407" cy="3861016"/>
          </a:xfrm>
        </p:spPr>
        <p:txBody>
          <a:bodyPr anchor="ctr">
            <a:normAutofit lnSpcReduction="10000"/>
          </a:bodyPr>
          <a:lstStyle/>
          <a:p>
            <a:pPr marL="914400" marR="0">
              <a:spcBef>
                <a:spcPts val="0"/>
              </a:spcBef>
              <a:spcAft>
                <a:spcPts val="0"/>
              </a:spcAft>
            </a:pPr>
            <a:r>
              <a:rPr lang="en-US" sz="2400" kern="100" dirty="0">
                <a:effectLst/>
                <a:latin typeface="Calibri" panose="020F0502020204030204" pitchFamily="34" charset="0"/>
                <a:ea typeface="Times New Roman" panose="02020603050405020304" pitchFamily="18" charset="0"/>
                <a:cs typeface="Times New Roman" panose="02020603050405020304" pitchFamily="18" charset="0"/>
              </a:rPr>
              <a:t>Trust in God’s promises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spcBef>
                <a:spcPts val="0"/>
              </a:spcBef>
              <a:spcAft>
                <a:spcPts val="0"/>
              </a:spcAft>
            </a:pPr>
            <a:r>
              <a:rPr lang="en-US" sz="2400" kern="100" dirty="0">
                <a:effectLst/>
                <a:latin typeface="Calibri" panose="020F0502020204030204" pitchFamily="34" charset="0"/>
                <a:ea typeface="Times New Roman" panose="02020603050405020304" pitchFamily="18" charset="0"/>
                <a:cs typeface="Times New Roman" panose="02020603050405020304" pitchFamily="18" charset="0"/>
              </a:rPr>
              <a:t>Put on the full armor of God</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spcBef>
                <a:spcPts val="0"/>
              </a:spcBef>
              <a:spcAft>
                <a:spcPts val="0"/>
              </a:spcAft>
            </a:pPr>
            <a:r>
              <a:rPr lang="en-US" sz="2400" kern="100" dirty="0">
                <a:effectLst/>
                <a:latin typeface="Calibri" panose="020F0502020204030204" pitchFamily="34" charset="0"/>
                <a:ea typeface="Times New Roman" panose="02020603050405020304" pitchFamily="18" charset="0"/>
                <a:cs typeface="Times New Roman" panose="02020603050405020304" pitchFamily="18" charset="0"/>
              </a:rPr>
              <a:t>Shine the light you have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spcBef>
                <a:spcPts val="0"/>
              </a:spcBef>
              <a:spcAft>
                <a:spcPts val="0"/>
              </a:spcAft>
            </a:pPr>
            <a:r>
              <a:rPr lang="en-US" sz="2400" kern="100" dirty="0">
                <a:effectLst/>
                <a:latin typeface="Calibri" panose="020F0502020204030204" pitchFamily="34" charset="0"/>
                <a:ea typeface="Times New Roman" panose="02020603050405020304" pitchFamily="18" charset="0"/>
                <a:cs typeface="Times New Roman" panose="02020603050405020304" pitchFamily="18" charset="0"/>
              </a:rPr>
              <a:t>Don’t participate in evil</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spcBef>
                <a:spcPts val="0"/>
              </a:spcBef>
              <a:spcAft>
                <a:spcPts val="0"/>
              </a:spcAft>
            </a:pPr>
            <a:r>
              <a:rPr lang="en-US" sz="2400" kern="100" dirty="0">
                <a:effectLst/>
                <a:latin typeface="Calibri" panose="020F0502020204030204" pitchFamily="34" charset="0"/>
                <a:ea typeface="Times New Roman" panose="02020603050405020304" pitchFamily="18" charset="0"/>
                <a:cs typeface="Times New Roman" panose="02020603050405020304" pitchFamily="18" charset="0"/>
              </a:rPr>
              <a:t>Critically think before acting</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spcBef>
                <a:spcPts val="0"/>
              </a:spcBef>
              <a:spcAft>
                <a:spcPts val="0"/>
              </a:spcAft>
            </a:pPr>
            <a:r>
              <a:rPr lang="en-US" sz="2400" kern="100" dirty="0">
                <a:effectLst/>
                <a:latin typeface="Calibri" panose="020F0502020204030204" pitchFamily="34" charset="0"/>
                <a:ea typeface="Times New Roman" panose="02020603050405020304" pitchFamily="18" charset="0"/>
                <a:cs typeface="Times New Roman" panose="02020603050405020304" pitchFamily="18" charset="0"/>
              </a:rPr>
              <a:t>Pray for God’s purpose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spcBef>
                <a:spcPts val="0"/>
              </a:spcBef>
              <a:spcAft>
                <a:spcPts val="0"/>
              </a:spcAft>
            </a:pPr>
            <a:r>
              <a:rPr lang="en-US" sz="2400" kern="100" dirty="0">
                <a:effectLst/>
                <a:latin typeface="Calibri" panose="020F0502020204030204" pitchFamily="34" charset="0"/>
                <a:ea typeface="Times New Roman" panose="02020603050405020304" pitchFamily="18" charset="0"/>
                <a:cs typeface="Times New Roman" panose="02020603050405020304" pitchFamily="18" charset="0"/>
              </a:rPr>
              <a:t>God did not give us a spirit of fear – don’t act on fear</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spcBef>
                <a:spcPts val="0"/>
              </a:spcBef>
              <a:spcAft>
                <a:spcPts val="0"/>
              </a:spcAft>
            </a:pPr>
            <a:r>
              <a:rPr lang="en-US" sz="2400" kern="100" dirty="0">
                <a:effectLst/>
                <a:latin typeface="Calibri" panose="020F0502020204030204" pitchFamily="34" charset="0"/>
                <a:ea typeface="Times New Roman" panose="02020603050405020304" pitchFamily="18" charset="0"/>
                <a:cs typeface="Times New Roman" panose="02020603050405020304" pitchFamily="18" charset="0"/>
              </a:rPr>
              <a:t>Shine light on evil – don’t be afraid to speak out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pic>
        <p:nvPicPr>
          <p:cNvPr id="8" name="Picture 7" descr="Clear sunny skies">
            <a:extLst>
              <a:ext uri="{FF2B5EF4-FFF2-40B4-BE49-F238E27FC236}">
                <a16:creationId xmlns:a16="http://schemas.microsoft.com/office/drawing/2014/main" id="{82684985-ABB9-0DAF-68DB-1F445DE4776C}"/>
              </a:ext>
            </a:extLst>
          </p:cNvPr>
          <p:cNvPicPr>
            <a:picLocks noChangeAspect="1"/>
          </p:cNvPicPr>
          <p:nvPr/>
        </p:nvPicPr>
        <p:blipFill rotWithShape="1">
          <a:blip r:embed="rId4"/>
          <a:srcRect l="3165" r="44948" b="-2"/>
          <a:stretch/>
        </p:blipFill>
        <p:spPr>
          <a:xfrm>
            <a:off x="6861048" y="1"/>
            <a:ext cx="5330952" cy="6858000"/>
          </a:xfrm>
          <a:prstGeom prst="rect">
            <a:avLst/>
          </a:prstGeom>
        </p:spPr>
      </p:pic>
    </p:spTree>
    <p:extLst>
      <p:ext uri="{BB962C8B-B14F-4D97-AF65-F5344CB8AC3E}">
        <p14:creationId xmlns:p14="http://schemas.microsoft.com/office/powerpoint/2010/main" val="2330177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5407BD-7DDA-FA6C-6C26-FEE44E92D282}"/>
              </a:ext>
            </a:extLst>
          </p:cNvPr>
          <p:cNvSpPr>
            <a:spLocks noGrp="1"/>
          </p:cNvSpPr>
          <p:nvPr>
            <p:ph type="title"/>
          </p:nvPr>
        </p:nvSpPr>
        <p:spPr/>
        <p:txBody>
          <a:bodyPr/>
          <a:lstStyle/>
          <a:p>
            <a:r>
              <a:rPr lang="en-US" dirty="0"/>
              <a:t>More to consider…</a:t>
            </a:r>
          </a:p>
        </p:txBody>
      </p:sp>
      <p:sp>
        <p:nvSpPr>
          <p:cNvPr id="5" name="Content Placeholder 4">
            <a:extLst>
              <a:ext uri="{FF2B5EF4-FFF2-40B4-BE49-F238E27FC236}">
                <a16:creationId xmlns:a16="http://schemas.microsoft.com/office/drawing/2014/main" id="{E36836F4-C203-0C89-00CE-03748729FEDA}"/>
              </a:ext>
            </a:extLst>
          </p:cNvPr>
          <p:cNvSpPr>
            <a:spLocks noGrp="1"/>
          </p:cNvSpPr>
          <p:nvPr>
            <p:ph sz="half" idx="1"/>
          </p:nvPr>
        </p:nvSpPr>
        <p:spPr/>
        <p:txBody>
          <a:bodyPr/>
          <a:lstStyle/>
          <a:p>
            <a:pPr marL="0" indent="0">
              <a:buNone/>
            </a:pPr>
            <a:r>
              <a:rPr lang="en-US" kern="100" dirty="0">
                <a:effectLst/>
                <a:latin typeface="Calibri" panose="020F0502020204030204" pitchFamily="34" charset="0"/>
                <a:ea typeface="Calibri" panose="020F0502020204030204" pitchFamily="34" charset="0"/>
                <a:cs typeface="Times New Roman" panose="02020603050405020304" pitchFamily="18" charset="0"/>
              </a:rPr>
              <a:t>Ephesians 5:11: Have nothing to do with the fruitless deeds of darkness, but rather expose them.  Parable of the Talents (Matthew 25:14 – 30).</a:t>
            </a:r>
          </a:p>
          <a:p>
            <a:pPr marL="0" indent="0">
              <a:buNone/>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https://rumble.com/v3hn810-whos-behind-the-shadow-government-alex-newman.html</a:t>
            </a:r>
            <a:endParaRPr lang="en-US" dirty="0"/>
          </a:p>
        </p:txBody>
      </p:sp>
      <p:sp>
        <p:nvSpPr>
          <p:cNvPr id="6" name="Content Placeholder 5">
            <a:extLst>
              <a:ext uri="{FF2B5EF4-FFF2-40B4-BE49-F238E27FC236}">
                <a16:creationId xmlns:a16="http://schemas.microsoft.com/office/drawing/2014/main" id="{DEDEC39C-A57C-F4A2-023E-C29C70263CDA}"/>
              </a:ext>
            </a:extLst>
          </p:cNvPr>
          <p:cNvSpPr>
            <a:spLocks noGrp="1"/>
          </p:cNvSpPr>
          <p:nvPr>
            <p:ph sz="half" idx="2"/>
          </p:nvPr>
        </p:nvSpPr>
        <p:spPr/>
        <p:txBody>
          <a:bodyPr/>
          <a:lstStyle/>
          <a:p>
            <a:pPr marL="0" indent="0">
              <a:buNone/>
            </a:pPr>
            <a:r>
              <a:rPr lang="en-US" kern="100" dirty="0">
                <a:effectLst/>
                <a:latin typeface="Calibri" panose="020F0502020204030204" pitchFamily="34" charset="0"/>
                <a:ea typeface="Calibri" panose="020F0502020204030204" pitchFamily="34" charset="0"/>
                <a:cs typeface="Times New Roman" panose="02020603050405020304" pitchFamily="18" charset="0"/>
              </a:rPr>
              <a:t>Stand firm. A definition of faith:  Obedience to God in spite of the perceived consequences.</a:t>
            </a:r>
          </a:p>
          <a:p>
            <a:pPr marL="0" indent="0">
              <a:buNone/>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https://www.youtube.com/watch?v=YRjKORU5Z88&amp;lc=UgyE46PHAUaUaHxLsGF4AaABAg</a:t>
            </a:r>
            <a:endParaRPr lang="en-US" dirty="0"/>
          </a:p>
        </p:txBody>
      </p:sp>
    </p:spTree>
    <p:extLst>
      <p:ext uri="{BB962C8B-B14F-4D97-AF65-F5344CB8AC3E}">
        <p14:creationId xmlns:p14="http://schemas.microsoft.com/office/powerpoint/2010/main" val="2827289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3" name="Rectangle 12">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Close-up unopened pill packets">
            <a:extLst>
              <a:ext uri="{FF2B5EF4-FFF2-40B4-BE49-F238E27FC236}">
                <a16:creationId xmlns:a16="http://schemas.microsoft.com/office/drawing/2014/main" id="{413539BC-B7AB-818B-4894-B503D331CCAF}"/>
              </a:ext>
            </a:extLst>
          </p:cNvPr>
          <p:cNvPicPr>
            <a:picLocks noChangeAspect="1"/>
          </p:cNvPicPr>
          <p:nvPr/>
        </p:nvPicPr>
        <p:blipFill rotWithShape="1">
          <a:blip r:embed="rId3">
            <a:alphaModFix/>
          </a:blip>
          <a:srcRect t="3260" b="11189"/>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rgbClr val="000000">
                  <a:alpha val="0"/>
                </a:srgbClr>
              </a:gs>
              <a:gs pos="0">
                <a:schemeClr val="tx1"/>
              </a:gs>
              <a:gs pos="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A7C185-EDC6-FC88-62F2-496D2298DCBE}"/>
              </a:ext>
            </a:extLst>
          </p:cNvPr>
          <p:cNvSpPr>
            <a:spLocks noGrp="1"/>
          </p:cNvSpPr>
          <p:nvPr>
            <p:ph type="title"/>
          </p:nvPr>
        </p:nvSpPr>
        <p:spPr>
          <a:xfrm>
            <a:off x="699796" y="565846"/>
            <a:ext cx="5263986" cy="5013860"/>
          </a:xfrm>
        </p:spPr>
        <p:txBody>
          <a:bodyPr vert="horz" lIns="91440" tIns="45720" rIns="91440" bIns="45720" rtlCol="0" anchor="b">
            <a:normAutofit/>
          </a:bodyPr>
          <a:lstStyle/>
          <a:p>
            <a:pPr defTabSz="914400"/>
            <a:r>
              <a:rPr lang="en-US" sz="4800" dirty="0">
                <a:solidFill>
                  <a:srgbClr val="FFFFFF"/>
                </a:solidFill>
                <a:effectLst/>
              </a:rPr>
              <a:t>Medicine/doctors</a:t>
            </a:r>
            <a:r>
              <a:rPr lang="en-US" sz="4800" dirty="0">
                <a:solidFill>
                  <a:srgbClr val="FFFFFF"/>
                </a:solidFill>
              </a:rPr>
              <a:t> -</a:t>
            </a:r>
            <a:r>
              <a:rPr lang="en-US" sz="4800" dirty="0">
                <a:solidFill>
                  <a:srgbClr val="FFFFFF"/>
                </a:solidFill>
                <a:effectLst/>
              </a:rPr>
              <a:t> worse than the politicians who legislated this nightmare </a:t>
            </a:r>
            <a:br>
              <a:rPr lang="en-US" sz="4800" dirty="0">
                <a:solidFill>
                  <a:srgbClr val="FFFFFF"/>
                </a:solidFill>
                <a:effectLst/>
              </a:rPr>
            </a:br>
            <a:r>
              <a:rPr lang="en-US" sz="1800" u="sng" kern="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https://www.bitchute.com/video/3LiWm7OaKPmX/</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solidFill>
                <a:srgbClr val="FFFFFF"/>
              </a:solidFill>
            </a:endParaRPr>
          </a:p>
        </p:txBody>
      </p:sp>
    </p:spTree>
    <p:extLst>
      <p:ext uri="{BB962C8B-B14F-4D97-AF65-F5344CB8AC3E}">
        <p14:creationId xmlns:p14="http://schemas.microsoft.com/office/powerpoint/2010/main" val="40222753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1104A-8BB6-E9D4-E961-D1414A2E4539}"/>
              </a:ext>
            </a:extLst>
          </p:cNvPr>
          <p:cNvSpPr>
            <a:spLocks noGrp="1"/>
          </p:cNvSpPr>
          <p:nvPr>
            <p:ph idx="4294967295"/>
          </p:nvPr>
        </p:nvSpPr>
        <p:spPr>
          <a:xfrm>
            <a:off x="0" y="1016389"/>
            <a:ext cx="11274425" cy="4195763"/>
          </a:xfrm>
        </p:spPr>
        <p:txBody>
          <a:bodyPr>
            <a:normAutofit fontScale="92500"/>
          </a:bodyPr>
          <a:lstStyle/>
          <a:p>
            <a:pPr marL="0" indent="0" algn="ctr">
              <a:buNone/>
            </a:pPr>
            <a:r>
              <a:rPr lang="en-US" sz="3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Conclusion:  Stand firm.  Be prepared.  Get engaged.  Stop waiting for someone else.  If you witnessed a murder, what is your responsibility?  What about a drive by shooting?  Would you rest, or take action, until the person was arrested?  Caleb and Joshua knew God would give them the victory if they trusted in God’s promise.  Regarding preparation, Chuck Missler:  there’s two mistakes you can make with preparing…failing to prepare and relying on your preparations.  You rely on the finished work of Jesus Christ.</a:t>
            </a:r>
          </a:p>
          <a:p>
            <a:pPr marL="0" indent="0" algn="ctr">
              <a:buNone/>
            </a:pPr>
            <a:endParaRPr lang="en-US" sz="32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6772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4" name="Picture 13">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6" name="Rectangle 15">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8" name="Rectangle 17">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0" name="Group 19">
            <a:extLst>
              <a:ext uri="{FF2B5EF4-FFF2-40B4-BE49-F238E27FC236}">
                <a16:creationId xmlns:a16="http://schemas.microsoft.com/office/drawing/2014/main" id="{8ED5E97A-D21B-4AA4-83CF-DA3A380E30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21" name="Picture 20">
              <a:extLst>
                <a:ext uri="{FF2B5EF4-FFF2-40B4-BE49-F238E27FC236}">
                  <a16:creationId xmlns:a16="http://schemas.microsoft.com/office/drawing/2014/main" id="{8AF5706D-4464-450F-93F4-853EDF68CE4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2" name="Picture 21">
              <a:extLst>
                <a:ext uri="{FF2B5EF4-FFF2-40B4-BE49-F238E27FC236}">
                  <a16:creationId xmlns:a16="http://schemas.microsoft.com/office/drawing/2014/main" id="{3E0FB244-C158-43A9-AD7A-05DC5BBF6D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EA556398-011B-E087-8EA4-CE636933385E}"/>
              </a:ext>
            </a:extLst>
          </p:cNvPr>
          <p:cNvSpPr>
            <a:spLocks noGrp="1"/>
          </p:cNvSpPr>
          <p:nvPr>
            <p:ph type="title"/>
          </p:nvPr>
        </p:nvSpPr>
        <p:spPr>
          <a:xfrm>
            <a:off x="838200" y="586992"/>
            <a:ext cx="5638800" cy="2461008"/>
          </a:xfrm>
        </p:spPr>
        <p:txBody>
          <a:bodyPr vert="horz" lIns="91440" tIns="45720" rIns="91440" bIns="45720" rtlCol="0" anchor="ctr">
            <a:normAutofit fontScale="90000"/>
          </a:bodyPr>
          <a:lstStyle/>
          <a:p>
            <a:pPr defTabSz="914400"/>
            <a:r>
              <a:rPr lang="en-US" sz="4900" dirty="0">
                <a:effectLst/>
              </a:rPr>
              <a:t>Have the confidence that only God can give</a:t>
            </a:r>
            <a:br>
              <a:rPr lang="en-US" dirty="0">
                <a:effectLst/>
              </a:rPr>
            </a:br>
            <a:endParaRPr lang="en-US" dirty="0"/>
          </a:p>
        </p:txBody>
      </p:sp>
      <p:sp>
        <p:nvSpPr>
          <p:cNvPr id="4" name="Content Placeholder 3">
            <a:extLst>
              <a:ext uri="{FF2B5EF4-FFF2-40B4-BE49-F238E27FC236}">
                <a16:creationId xmlns:a16="http://schemas.microsoft.com/office/drawing/2014/main" id="{A1C8B712-D211-65C8-AEFB-5D1BB34C11A1}"/>
              </a:ext>
            </a:extLst>
          </p:cNvPr>
          <p:cNvSpPr>
            <a:spLocks noGrp="1"/>
          </p:cNvSpPr>
          <p:nvPr>
            <p:ph sz="half" idx="1"/>
          </p:nvPr>
        </p:nvSpPr>
        <p:spPr>
          <a:xfrm>
            <a:off x="838200" y="3124200"/>
            <a:ext cx="5638437" cy="3156166"/>
          </a:xfrm>
        </p:spPr>
        <p:txBody>
          <a:bodyPr vert="horz" lIns="91440" tIns="45720" rIns="91440" bIns="45720" rtlCol="0" anchor="ctr">
            <a:normAutofit/>
          </a:bodyPr>
          <a:lstStyle/>
          <a:p>
            <a:pPr marL="3" indent="0" defTabSz="914400">
              <a:buNone/>
            </a:pPr>
            <a:r>
              <a:rPr lang="en-US" b="0" i="0" dirty="0">
                <a:solidFill>
                  <a:srgbClr val="3F4855"/>
                </a:solidFill>
                <a:effectLst/>
                <a:latin typeface="Manrope"/>
              </a:rPr>
              <a:t>If God is for us, who can be against us? (Romans 8:31)</a:t>
            </a:r>
          </a:p>
          <a:p>
            <a:pPr marL="3" indent="0" defTabSz="914400">
              <a:buNone/>
            </a:pPr>
            <a:r>
              <a:rPr lang="en-US" b="1" i="0" dirty="0">
                <a:solidFill>
                  <a:srgbClr val="3F4855"/>
                </a:solidFill>
                <a:effectLst/>
                <a:latin typeface="Manrope"/>
              </a:rPr>
              <a:t>The God of peace will soon crush Satan under your feet</a:t>
            </a:r>
            <a:r>
              <a:rPr lang="en-US" b="0" i="0" dirty="0">
                <a:solidFill>
                  <a:srgbClr val="3F4855"/>
                </a:solidFill>
                <a:effectLst/>
                <a:latin typeface="Manrope"/>
              </a:rPr>
              <a:t>.</a:t>
            </a:r>
            <a:r>
              <a:rPr lang="en-US" dirty="0">
                <a:solidFill>
                  <a:srgbClr val="3F4855"/>
                </a:solidFill>
                <a:latin typeface="Manrope"/>
              </a:rPr>
              <a:t> (Romans 16:20)</a:t>
            </a:r>
            <a:endParaRPr lang="en-US" sz="1800" dirty="0"/>
          </a:p>
        </p:txBody>
      </p:sp>
      <p:pic>
        <p:nvPicPr>
          <p:cNvPr id="7" name="Content Placeholder 6" descr="A wood art with a lion and a snake&#10;&#10;Description automatically generated">
            <a:extLst>
              <a:ext uri="{FF2B5EF4-FFF2-40B4-BE49-F238E27FC236}">
                <a16:creationId xmlns:a16="http://schemas.microsoft.com/office/drawing/2014/main" id="{EE922EE6-7A9F-4256-1DA4-4D9DAD652398}"/>
              </a:ext>
            </a:extLst>
          </p:cNvPr>
          <p:cNvPicPr>
            <a:picLocks noGrp="1" noChangeAspect="1"/>
          </p:cNvPicPr>
          <p:nvPr>
            <p:ph sz="half" idx="2"/>
          </p:nvPr>
        </p:nvPicPr>
        <p:blipFill rotWithShape="1">
          <a:blip r:embed="rId5"/>
          <a:srcRect l="12928" r="8553"/>
          <a:stretch/>
        </p:blipFill>
        <p:spPr>
          <a:xfrm>
            <a:off x="6861048" y="1"/>
            <a:ext cx="5330952" cy="6858000"/>
          </a:xfrm>
          <a:prstGeom prst="rect">
            <a:avLst/>
          </a:prstGeom>
        </p:spPr>
      </p:pic>
    </p:spTree>
    <p:extLst>
      <p:ext uri="{BB962C8B-B14F-4D97-AF65-F5344CB8AC3E}">
        <p14:creationId xmlns:p14="http://schemas.microsoft.com/office/powerpoint/2010/main" val="3241303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thlete at finishing line in para-athletic competition">
            <a:extLst>
              <a:ext uri="{FF2B5EF4-FFF2-40B4-BE49-F238E27FC236}">
                <a16:creationId xmlns:a16="http://schemas.microsoft.com/office/drawing/2014/main" id="{6DB1E3EF-DD13-E9B1-DC95-38575EF50CB7}"/>
              </a:ext>
            </a:extLst>
          </p:cNvPr>
          <p:cNvPicPr>
            <a:picLocks noChangeAspect="1"/>
          </p:cNvPicPr>
          <p:nvPr/>
        </p:nvPicPr>
        <p:blipFill rotWithShape="1">
          <a:blip r:embed="rId2">
            <a:extLst>
              <a:ext uri="{28A0092B-C50C-407E-A947-70E740481C1C}">
                <a14:useLocalDpi xmlns:a14="http://schemas.microsoft.com/office/drawing/2010/main" val="0"/>
              </a:ext>
            </a:extLst>
          </a:blip>
          <a:srcRect l="25954" r="15782" b="-1"/>
          <a:stretch/>
        </p:blipFill>
        <p:spPr>
          <a:xfrm>
            <a:off x="-1" y="10"/>
            <a:ext cx="5985983" cy="6857990"/>
          </a:xfrm>
          <a:prstGeom prst="rect">
            <a:avLst/>
          </a:prstGeom>
        </p:spPr>
      </p:pic>
      <p:sp>
        <p:nvSpPr>
          <p:cNvPr id="3" name="TextBox 2">
            <a:extLst>
              <a:ext uri="{FF2B5EF4-FFF2-40B4-BE49-F238E27FC236}">
                <a16:creationId xmlns:a16="http://schemas.microsoft.com/office/drawing/2014/main" id="{05DC5DB0-639D-0841-CCE4-54951ACAF20A}"/>
              </a:ext>
            </a:extLst>
          </p:cNvPr>
          <p:cNvSpPr txBox="1"/>
          <p:nvPr/>
        </p:nvSpPr>
        <p:spPr>
          <a:xfrm>
            <a:off x="6531429" y="447869"/>
            <a:ext cx="5310795" cy="5836162"/>
          </a:xfrm>
          <a:prstGeom prst="rect">
            <a:avLst/>
          </a:prstGeom>
        </p:spPr>
        <p:txBody>
          <a:bodyPr vert="horz" lIns="91440" tIns="45720" rIns="91440" bIns="45720" rtlCol="0">
            <a:normAutofit/>
          </a:bodyPr>
          <a:lstStyle/>
          <a:p>
            <a:pPr marR="0">
              <a:spcBef>
                <a:spcPts val="0"/>
              </a:spcBef>
              <a:spcAft>
                <a:spcPts val="600"/>
              </a:spcAft>
              <a:buClr>
                <a:schemeClr val="accent1"/>
              </a:buClr>
            </a:pPr>
            <a:r>
              <a:rPr lang="en-US" sz="3900" i="1" dirty="0">
                <a:effectLst/>
              </a:rPr>
              <a:t>Final Thoughts…</a:t>
            </a:r>
          </a:p>
          <a:p>
            <a:pPr marR="0">
              <a:spcBef>
                <a:spcPts val="0"/>
              </a:spcBef>
              <a:spcAft>
                <a:spcPts val="600"/>
              </a:spcAft>
              <a:buClr>
                <a:schemeClr val="accent1"/>
              </a:buCl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600"/>
              </a:spcAft>
              <a:buClr>
                <a:schemeClr val="accent1"/>
              </a:buCl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Have faith that the worst thing that could happen God will use for His glory.  </a:t>
            </a:r>
          </a:p>
          <a:p>
            <a:pPr lvl="1">
              <a:spcAft>
                <a:spcPts val="600"/>
              </a:spcAft>
              <a:buClr>
                <a:schemeClr val="accent1"/>
              </a:buClr>
            </a:pPr>
            <a:r>
              <a:rPr lang="en-US" kern="100" dirty="0">
                <a:effectLst/>
                <a:latin typeface="Calibri" panose="020F0502020204030204" pitchFamily="34" charset="0"/>
                <a:ea typeface="Calibri" panose="020F0502020204030204" pitchFamily="34" charset="0"/>
                <a:cs typeface="Times New Roman" panose="02020603050405020304" pitchFamily="18" charset="0"/>
              </a:rPr>
              <a:t>What’s the worst thing that has ever happened?  Christ crucified</a:t>
            </a:r>
          </a:p>
          <a:p>
            <a:pPr lvl="1">
              <a:spcAft>
                <a:spcPts val="600"/>
              </a:spcAft>
              <a:buClr>
                <a:schemeClr val="accent1"/>
              </a:buClr>
            </a:pPr>
            <a:r>
              <a:rPr lang="en-US" kern="100" dirty="0">
                <a:effectLst/>
                <a:latin typeface="Calibri" panose="020F0502020204030204" pitchFamily="34" charset="0"/>
                <a:ea typeface="Calibri" panose="020F0502020204030204" pitchFamily="34" charset="0"/>
                <a:cs typeface="Times New Roman" panose="02020603050405020304" pitchFamily="18" charset="0"/>
              </a:rPr>
              <a:t>What’s the best thing that has ever happened?  Christ crucified</a:t>
            </a:r>
          </a:p>
          <a:p>
            <a:pPr>
              <a:spcAft>
                <a:spcPts val="600"/>
              </a:spcAft>
              <a:buClr>
                <a:schemeClr val="accent1"/>
              </a:buClr>
            </a:pPr>
            <a:endParaRPr lang="en-US" sz="2000" b="1" kern="0" dirty="0">
              <a:effectLst/>
              <a:latin typeface="Calibri" panose="020F0502020204030204" pitchFamily="34" charset="0"/>
              <a:ea typeface="Calibri" panose="020F0502020204030204" pitchFamily="34" charset="0"/>
              <a:cs typeface="Calibri" panose="020F0502020204030204" pitchFamily="34" charset="0"/>
            </a:endParaRPr>
          </a:p>
          <a:p>
            <a:pPr>
              <a:spcAft>
                <a:spcPts val="600"/>
              </a:spcAft>
              <a:buClr>
                <a:schemeClr val="accent1"/>
              </a:buClr>
            </a:pPr>
            <a:r>
              <a:rPr lang="en-US" sz="2000" b="1" kern="0" dirty="0">
                <a:effectLst/>
                <a:latin typeface="Calibri" panose="020F0502020204030204" pitchFamily="34" charset="0"/>
                <a:ea typeface="Calibri" panose="020F0502020204030204" pitchFamily="34" charset="0"/>
                <a:cs typeface="Calibri" panose="020F0502020204030204" pitchFamily="34" charset="0"/>
              </a:rPr>
              <a:t>Jesus said, “You are either with me, or against me”. (Matthew 12:30) What side will you be on?</a:t>
            </a:r>
            <a:endParaRPr lang="en-US" sz="2000" b="1" kern="100"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buClr>
                <a:schemeClr val="accent1"/>
              </a:buClr>
            </a:pPr>
            <a:endParaRPr lang="en-US" sz="20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spcAft>
                <a:spcPts val="600"/>
              </a:spcAft>
              <a:buClr>
                <a:schemeClr val="accent1"/>
              </a:buClr>
            </a:pPr>
            <a:r>
              <a:rPr lang="en-US" sz="20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Grace would say, “God’s got this, dad.”</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600"/>
              </a:spcAft>
              <a:buClr>
                <a:schemeClr val="accent1"/>
              </a:buClr>
            </a:pPr>
            <a:endParaRPr lang="en-US" sz="3900" dirty="0">
              <a:solidFill>
                <a:srgbClr val="FFFFFF"/>
              </a:solidFill>
            </a:endParaRPr>
          </a:p>
          <a:p>
            <a:pPr marL="0" marR="0" indent="-228600">
              <a:spcBef>
                <a:spcPts val="0"/>
              </a:spcBef>
              <a:spcAft>
                <a:spcPts val="600"/>
              </a:spcAft>
              <a:buClr>
                <a:schemeClr val="accent1"/>
              </a:buClr>
              <a:buFont typeface="Arial" panose="020B0604020202020204" pitchFamily="34" charset="0"/>
              <a:buChar char="•"/>
            </a:pPr>
            <a:endParaRPr lang="en-US" sz="900" dirty="0">
              <a:solidFill>
                <a:srgbClr val="FFFFFF"/>
              </a:solidFill>
              <a:effectLst/>
            </a:endParaRPr>
          </a:p>
          <a:p>
            <a:pPr marL="0" marR="0" indent="-228600">
              <a:spcBef>
                <a:spcPts val="0"/>
              </a:spcBef>
              <a:spcAft>
                <a:spcPts val="600"/>
              </a:spcAft>
              <a:buClr>
                <a:schemeClr val="accent1"/>
              </a:buClr>
              <a:buFont typeface="Arial" panose="020B0604020202020204" pitchFamily="34" charset="0"/>
              <a:buChar char="•"/>
            </a:pPr>
            <a:endParaRPr lang="en-US" sz="900" dirty="0">
              <a:solidFill>
                <a:srgbClr val="FFFFFF"/>
              </a:solidFill>
            </a:endParaRPr>
          </a:p>
          <a:p>
            <a:pPr marL="0" marR="0" indent="-228600">
              <a:spcBef>
                <a:spcPts val="0"/>
              </a:spcBef>
              <a:spcAft>
                <a:spcPts val="600"/>
              </a:spcAft>
              <a:buClr>
                <a:schemeClr val="accent1"/>
              </a:buClr>
              <a:buFont typeface="Arial" panose="020B0604020202020204" pitchFamily="34" charset="0"/>
              <a:buChar char="•"/>
            </a:pPr>
            <a:endParaRPr lang="en-US" sz="900" dirty="0">
              <a:solidFill>
                <a:srgbClr val="FFFFFF"/>
              </a:solidFill>
              <a:effectLst/>
            </a:endParaRPr>
          </a:p>
        </p:txBody>
      </p:sp>
    </p:spTree>
    <p:extLst>
      <p:ext uri="{BB962C8B-B14F-4D97-AF65-F5344CB8AC3E}">
        <p14:creationId xmlns:p14="http://schemas.microsoft.com/office/powerpoint/2010/main" val="14022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ADA0-1486-700F-68CF-84215F963579}"/>
              </a:ext>
            </a:extLst>
          </p:cNvPr>
          <p:cNvSpPr>
            <a:spLocks noGrp="1"/>
          </p:cNvSpPr>
          <p:nvPr>
            <p:ph type="ctrTitle"/>
          </p:nvPr>
        </p:nvSpPr>
        <p:spPr/>
        <p:txBody>
          <a:bodyPr>
            <a:noAutofit/>
          </a:bodyPr>
          <a:lstStyle/>
          <a:p>
            <a:pPr marL="0" marR="0">
              <a:lnSpc>
                <a:spcPct val="107000"/>
              </a:lnSpc>
              <a:spcBef>
                <a:spcPts val="0"/>
              </a:spcBef>
              <a:spcAft>
                <a:spcPts val="800"/>
              </a:spcAft>
            </a:pP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r>
              <a:rPr lang="en-US" b="1" kern="100" dirty="0">
                <a:effectLst/>
                <a:latin typeface="Calibri" panose="020F0502020204030204" pitchFamily="34" charset="0"/>
                <a:ea typeface="Calibri" panose="020F0502020204030204" pitchFamily="34" charset="0"/>
                <a:cs typeface="Times New Roman" panose="02020603050405020304" pitchFamily="18" charset="0"/>
              </a:rPr>
              <a:t>Medical Murder is the #1 Cause of Death in the U.S. – By Design</a:t>
            </a:r>
            <a:br>
              <a:rPr lang="en-US"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(People Are Too Expensive – Satan’s Big Lie)</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latin typeface="Berlin Sans FB Demi" panose="020E0802020502020306" pitchFamily="34" charset="0"/>
            </a:endParaRPr>
          </a:p>
        </p:txBody>
      </p:sp>
      <p:sp>
        <p:nvSpPr>
          <p:cNvPr id="3" name="Subtitle 2">
            <a:extLst>
              <a:ext uri="{FF2B5EF4-FFF2-40B4-BE49-F238E27FC236}">
                <a16:creationId xmlns:a16="http://schemas.microsoft.com/office/drawing/2014/main" id="{BF6E0C6A-4372-E050-1DAF-2647FCAEB9E1}"/>
              </a:ext>
            </a:extLst>
          </p:cNvPr>
          <p:cNvSpPr>
            <a:spLocks noGrp="1"/>
          </p:cNvSpPr>
          <p:nvPr>
            <p:ph type="subTitle" idx="1"/>
          </p:nvPr>
        </p:nvSpPr>
        <p:spPr/>
        <p:txBody>
          <a:bodyPr>
            <a:normAutofit/>
          </a:bodyPr>
          <a:lstStyle/>
          <a:p>
            <a:r>
              <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rPr>
              <a:t>Thank you!</a:t>
            </a:r>
          </a:p>
        </p:txBody>
      </p:sp>
    </p:spTree>
    <p:extLst>
      <p:ext uri="{BB962C8B-B14F-4D97-AF65-F5344CB8AC3E}">
        <p14:creationId xmlns:p14="http://schemas.microsoft.com/office/powerpoint/2010/main" val="252269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4" name="Picture 13">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6" name="Rectangle 15">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8" name="Rectangle 17">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0" name="Group 19">
            <a:extLst>
              <a:ext uri="{FF2B5EF4-FFF2-40B4-BE49-F238E27FC236}">
                <a16:creationId xmlns:a16="http://schemas.microsoft.com/office/drawing/2014/main" id="{8ED5E97A-D21B-4AA4-83CF-DA3A380E30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21" name="Picture 20">
              <a:extLst>
                <a:ext uri="{FF2B5EF4-FFF2-40B4-BE49-F238E27FC236}">
                  <a16:creationId xmlns:a16="http://schemas.microsoft.com/office/drawing/2014/main" id="{8AF5706D-4464-450F-93F4-853EDF68CE4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2" name="Picture 21">
              <a:extLst>
                <a:ext uri="{FF2B5EF4-FFF2-40B4-BE49-F238E27FC236}">
                  <a16:creationId xmlns:a16="http://schemas.microsoft.com/office/drawing/2014/main" id="{3E0FB244-C158-43A9-AD7A-05DC5BBF6D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DC045F10-7EC6-CFB7-EC7E-24E7019C427C}"/>
              </a:ext>
            </a:extLst>
          </p:cNvPr>
          <p:cNvSpPr>
            <a:spLocks noGrp="1"/>
          </p:cNvSpPr>
          <p:nvPr>
            <p:ph type="title"/>
          </p:nvPr>
        </p:nvSpPr>
        <p:spPr>
          <a:xfrm>
            <a:off x="263917" y="0"/>
            <a:ext cx="6213083" cy="1438275"/>
          </a:xfrm>
        </p:spPr>
        <p:txBody>
          <a:bodyPr vert="horz" lIns="91440" tIns="45720" rIns="91440" bIns="45720" rtlCol="0" anchor="ctr">
            <a:normAutofit/>
          </a:bodyPr>
          <a:lstStyle/>
          <a:p>
            <a:pPr defTabSz="914400"/>
            <a:r>
              <a:rPr lang="en-US" dirty="0"/>
              <a:t>Follow the $$</a:t>
            </a:r>
          </a:p>
        </p:txBody>
      </p:sp>
      <p:sp>
        <p:nvSpPr>
          <p:cNvPr id="4" name="Content Placeholder 3">
            <a:extLst>
              <a:ext uri="{FF2B5EF4-FFF2-40B4-BE49-F238E27FC236}">
                <a16:creationId xmlns:a16="http://schemas.microsoft.com/office/drawing/2014/main" id="{DB8233AD-8125-0EE5-DFB8-572248945A5A}"/>
              </a:ext>
            </a:extLst>
          </p:cNvPr>
          <p:cNvSpPr>
            <a:spLocks noGrp="1"/>
          </p:cNvSpPr>
          <p:nvPr>
            <p:ph sz="half" idx="1"/>
          </p:nvPr>
        </p:nvSpPr>
        <p:spPr>
          <a:xfrm>
            <a:off x="260869" y="1295403"/>
            <a:ext cx="6215769" cy="5133972"/>
          </a:xfrm>
        </p:spPr>
        <p:txBody>
          <a:bodyPr vert="horz" lIns="91440" tIns="45720" rIns="91440" bIns="45720" rtlCol="0" anchor="ctr">
            <a:normAutofit/>
          </a:bodyPr>
          <a:lstStyle/>
          <a:p>
            <a:pPr marL="0" indent="0" defTabSz="914400">
              <a:buNone/>
            </a:pPr>
            <a:r>
              <a:rPr lang="en-US" sz="2400" dirty="0">
                <a:effectLst/>
              </a:rPr>
              <a:t>Regarding medical murder, the focus is on blaming the system vs. realizing this is the goal.  I receive comments about the system, regularly, from people who have lost loved ones.  I tell them, “This is an example of how deep the lies we’ve been told, about the Hippocratic Oath and justice, have been embedded in our culture.  What you experienced was not a failure of our system.  It was a system designed this way, on purpose.” </a:t>
            </a:r>
            <a:endParaRPr lang="en-US" sz="2400" dirty="0"/>
          </a:p>
        </p:txBody>
      </p:sp>
      <p:pic>
        <p:nvPicPr>
          <p:cNvPr id="7" name="Content Placeholder 6">
            <a:extLst>
              <a:ext uri="{FF2B5EF4-FFF2-40B4-BE49-F238E27FC236}">
                <a16:creationId xmlns:a16="http://schemas.microsoft.com/office/drawing/2014/main" id="{43EA513E-D4D3-DA03-2008-2DFB8284C840}"/>
              </a:ext>
            </a:extLst>
          </p:cNvPr>
          <p:cNvPicPr>
            <a:picLocks noGrp="1" noChangeAspect="1"/>
          </p:cNvPicPr>
          <p:nvPr>
            <p:ph sz="half" idx="2"/>
          </p:nvPr>
        </p:nvPicPr>
        <p:blipFill rotWithShape="1">
          <a:blip r:embed="rId5"/>
          <a:srcRect b="5124"/>
          <a:stretch/>
        </p:blipFill>
        <p:spPr>
          <a:xfrm>
            <a:off x="6861048" y="1"/>
            <a:ext cx="5330952" cy="6858000"/>
          </a:xfrm>
          <a:prstGeom prst="rect">
            <a:avLst/>
          </a:prstGeom>
        </p:spPr>
      </p:pic>
    </p:spTree>
    <p:extLst>
      <p:ext uri="{BB962C8B-B14F-4D97-AF65-F5344CB8AC3E}">
        <p14:creationId xmlns:p14="http://schemas.microsoft.com/office/powerpoint/2010/main" val="2573126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ADA0-1486-700F-68CF-84215F963579}"/>
              </a:ext>
            </a:extLst>
          </p:cNvPr>
          <p:cNvSpPr>
            <a:spLocks noGrp="1"/>
          </p:cNvSpPr>
          <p:nvPr>
            <p:ph type="ctrTitle"/>
          </p:nvPr>
        </p:nvSpPr>
        <p:spPr/>
        <p:txBody>
          <a:bodyPr>
            <a:noAutofit/>
          </a:bodyPr>
          <a:lstStyle/>
          <a:p>
            <a:pPr marL="0" marR="0">
              <a:lnSpc>
                <a:spcPct val="107000"/>
              </a:lnSpc>
              <a:spcBef>
                <a:spcPts val="0"/>
              </a:spcBef>
              <a:spcAft>
                <a:spcPts val="800"/>
              </a:spcAft>
            </a:pPr>
            <a:r>
              <a:rPr lang="en-US" b="1" kern="100" dirty="0">
                <a:effectLst/>
                <a:latin typeface="Calibri" panose="020F0502020204030204" pitchFamily="34" charset="0"/>
                <a:ea typeface="Calibri" panose="020F0502020204030204" pitchFamily="34" charset="0"/>
                <a:cs typeface="Times New Roman" panose="02020603050405020304" pitchFamily="18" charset="0"/>
              </a:rPr>
              <a:t>Medical Murder is the #1 Cause of Death in the U.S. – By Design</a:t>
            </a:r>
            <a:br>
              <a:rPr lang="en-US"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(People Are Too Expensive – Satan’s Big Lie)</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sp>
        <p:nvSpPr>
          <p:cNvPr id="3" name="Subtitle 2">
            <a:extLst>
              <a:ext uri="{FF2B5EF4-FFF2-40B4-BE49-F238E27FC236}">
                <a16:creationId xmlns:a16="http://schemas.microsoft.com/office/drawing/2014/main" id="{BF6E0C6A-4372-E050-1DAF-2647FCAEB9E1}"/>
              </a:ext>
            </a:extLst>
          </p:cNvPr>
          <p:cNvSpPr>
            <a:spLocks noGrp="1"/>
          </p:cNvSpPr>
          <p:nvPr>
            <p:ph type="subTitle" idx="1"/>
          </p:nvPr>
        </p:nvSpPr>
        <p:spPr/>
        <p:txBody>
          <a:bodyPr>
            <a:normAutofit/>
          </a:bodyPr>
          <a:lstStyle/>
          <a:p>
            <a:r>
              <a:rPr lang="en-US" sz="4800" dirty="0">
                <a:solidFill>
                  <a:srgbClr val="002060"/>
                </a:solidFill>
                <a:latin typeface="Berlin Sans FB Demi" panose="020E0802020502020306" pitchFamily="34" charset="0"/>
              </a:rPr>
              <a:t>What? The Culture of Death</a:t>
            </a:r>
          </a:p>
        </p:txBody>
      </p:sp>
    </p:spTree>
    <p:extLst>
      <p:ext uri="{BB962C8B-B14F-4D97-AF65-F5344CB8AC3E}">
        <p14:creationId xmlns:p14="http://schemas.microsoft.com/office/powerpoint/2010/main" val="3233844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11E11-A06D-1566-C64D-0BA9C25CD9DC}"/>
              </a:ext>
            </a:extLst>
          </p:cNvPr>
          <p:cNvSpPr>
            <a:spLocks noGrp="1"/>
          </p:cNvSpPr>
          <p:nvPr>
            <p:ph type="title"/>
          </p:nvPr>
        </p:nvSpPr>
        <p:spPr>
          <a:xfrm>
            <a:off x="838200" y="586992"/>
            <a:ext cx="5413250" cy="2175365"/>
          </a:xfrm>
        </p:spPr>
        <p:txBody>
          <a:bodyPr vert="horz" lIns="91440" tIns="45720" rIns="91440" bIns="45720" rtlCol="0" anchor="ctr">
            <a:normAutofit/>
          </a:bodyPr>
          <a:lstStyle/>
          <a:p>
            <a:pPr defTabSz="914400"/>
            <a:r>
              <a:rPr lang="en-US" dirty="0"/>
              <a:t>What is Eugenics?</a:t>
            </a:r>
            <a:endParaRPr lang="en-US"/>
          </a:p>
        </p:txBody>
      </p:sp>
      <p:sp>
        <p:nvSpPr>
          <p:cNvPr id="11" name="Content Placeholder 2">
            <a:extLst>
              <a:ext uri="{FF2B5EF4-FFF2-40B4-BE49-F238E27FC236}">
                <a16:creationId xmlns:a16="http://schemas.microsoft.com/office/drawing/2014/main" id="{4C0A2C5D-0E77-CC1C-B479-5543007A6C32}"/>
              </a:ext>
            </a:extLst>
          </p:cNvPr>
          <p:cNvSpPr>
            <a:spLocks noGrp="1"/>
          </p:cNvSpPr>
          <p:nvPr>
            <p:ph sz="half" idx="1"/>
          </p:nvPr>
        </p:nvSpPr>
        <p:spPr>
          <a:xfrm>
            <a:off x="838200" y="2838557"/>
            <a:ext cx="5412901" cy="3446247"/>
          </a:xfrm>
        </p:spPr>
        <p:txBody>
          <a:bodyPr vert="horz" lIns="91440" tIns="45720" rIns="91440" bIns="45720" rtlCol="0" anchor="ctr">
            <a:normAutofit/>
          </a:bodyPr>
          <a:lstStyle/>
          <a:p>
            <a:pPr indent="-228600" defTabSz="914400"/>
            <a:r>
              <a:rPr lang="en-US" sz="1700" u="sng" dirty="0">
                <a:effectLst/>
              </a:rPr>
              <a:t>Eugenics</a:t>
            </a:r>
            <a:r>
              <a:rPr lang="en-US" sz="1700" dirty="0">
                <a:effectLst/>
              </a:rPr>
              <a:t>:  Excluding people and groups judged to be inferior or promoting those judged to be superior.  “Survival of the fittest” has been proactively practiced since ancient times.</a:t>
            </a:r>
          </a:p>
          <a:p>
            <a:pPr indent="-228600" defTabSz="914400"/>
            <a:r>
              <a:rPr lang="en-US" sz="1700" dirty="0">
                <a:effectLst/>
              </a:rPr>
              <a:t>In one of Plato’s (died 348 BC) best-known literary works, </a:t>
            </a:r>
            <a:r>
              <a:rPr lang="en-US" sz="1700" i="1" dirty="0">
                <a:effectLst/>
              </a:rPr>
              <a:t>The Republic</a:t>
            </a:r>
            <a:r>
              <a:rPr lang="en-US" sz="1700" dirty="0">
                <a:effectLst/>
              </a:rPr>
              <a:t>, he wrote about creating a superior society by procreating high-class people together and discouraging coupling between the lower classes. He also suggested a variety of mating rules to help create an optimal society.</a:t>
            </a:r>
          </a:p>
          <a:p>
            <a:pPr indent="-228600" defTabSz="914400"/>
            <a:endParaRPr lang="en-US" sz="1700" dirty="0"/>
          </a:p>
        </p:txBody>
      </p:sp>
      <p:pic>
        <p:nvPicPr>
          <p:cNvPr id="7" name="Content Placeholder 6" descr="A child holding a bouquet of yellow flowers">
            <a:extLst>
              <a:ext uri="{FF2B5EF4-FFF2-40B4-BE49-F238E27FC236}">
                <a16:creationId xmlns:a16="http://schemas.microsoft.com/office/drawing/2014/main" id="{FC2703E4-D849-94B3-88D0-62EE4372999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76378" y="567942"/>
            <a:ext cx="4287646" cy="5716862"/>
          </a:xfrm>
          <a:prstGeom prst="rect">
            <a:avLst/>
          </a:prstGeom>
        </p:spPr>
      </p:pic>
    </p:spTree>
    <p:extLst>
      <p:ext uri="{BB962C8B-B14F-4D97-AF65-F5344CB8AC3E}">
        <p14:creationId xmlns:p14="http://schemas.microsoft.com/office/powerpoint/2010/main" val="2115196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C46D6-E6E8-E3BE-A9B5-6629ABCACEDA}"/>
              </a:ext>
            </a:extLst>
          </p:cNvPr>
          <p:cNvSpPr>
            <a:spLocks noGrp="1"/>
          </p:cNvSpPr>
          <p:nvPr>
            <p:ph type="title"/>
          </p:nvPr>
        </p:nvSpPr>
        <p:spPr>
          <a:xfrm>
            <a:off x="7890333" y="831328"/>
            <a:ext cx="4132356" cy="2912691"/>
          </a:xfrm>
        </p:spPr>
        <p:txBody>
          <a:bodyPr vert="horz" lIns="91440" tIns="45720" rIns="91440" bIns="45720" rtlCol="0" anchor="b">
            <a:normAutofit/>
          </a:bodyPr>
          <a:lstStyle/>
          <a:p>
            <a:pPr defTabSz="914400">
              <a:lnSpc>
                <a:spcPct val="90000"/>
              </a:lnSpc>
            </a:pPr>
            <a:r>
              <a:rPr lang="en-US" sz="2800" dirty="0">
                <a:effectLst/>
              </a:rPr>
              <a:t>Plans to depopulation the U.S. were formalized in 1967 - </a:t>
            </a:r>
            <a:r>
              <a:rPr lang="en-US" sz="2800" dirty="0" err="1">
                <a:effectLst/>
              </a:rPr>
              <a:t>Berelson</a:t>
            </a:r>
            <a:r>
              <a:rPr lang="en-US" sz="2800" dirty="0">
                <a:effectLst/>
              </a:rPr>
              <a:t> and Jaffe would work together on the 1972 Rockefeller Commission Report</a:t>
            </a:r>
            <a:endParaRPr lang="en-US" sz="2800" dirty="0"/>
          </a:p>
        </p:txBody>
      </p:sp>
      <p:pic>
        <p:nvPicPr>
          <p:cNvPr id="9" name="Content Placeholder 8">
            <a:extLst>
              <a:ext uri="{FF2B5EF4-FFF2-40B4-BE49-F238E27FC236}">
                <a16:creationId xmlns:a16="http://schemas.microsoft.com/office/drawing/2014/main" id="{4B376E63-304C-5EEE-6C7B-DE2D5EA5CA3D}"/>
              </a:ext>
            </a:extLst>
          </p:cNvPr>
          <p:cNvPicPr>
            <a:picLocks noGrp="1" noChangeAspect="1"/>
          </p:cNvPicPr>
          <p:nvPr>
            <p:ph idx="1"/>
          </p:nvPr>
        </p:nvPicPr>
        <p:blipFill rotWithShape="1">
          <a:blip r:embed="rId2"/>
          <a:srcRect l="28546" t="2346" r="28803" b="30231"/>
          <a:stretch/>
        </p:blipFill>
        <p:spPr>
          <a:xfrm>
            <a:off x="-68689" y="83098"/>
            <a:ext cx="7519704" cy="6686550"/>
          </a:xfrm>
          <a:prstGeom prst="rect">
            <a:avLst/>
          </a:prstGeom>
        </p:spPr>
      </p:pic>
    </p:spTree>
    <p:extLst>
      <p:ext uri="{BB962C8B-B14F-4D97-AF65-F5344CB8AC3E}">
        <p14:creationId xmlns:p14="http://schemas.microsoft.com/office/powerpoint/2010/main" val="2148642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C91122-19B2-3214-219C-B365A75F7A3D}"/>
              </a:ext>
            </a:extLst>
          </p:cNvPr>
          <p:cNvPicPr>
            <a:picLocks noChangeAspect="1"/>
          </p:cNvPicPr>
          <p:nvPr/>
        </p:nvPicPr>
        <p:blipFill rotWithShape="1">
          <a:blip r:embed="rId2">
            <a:alphaModFix/>
          </a:blip>
          <a:srcRect b="20"/>
          <a:stretch/>
        </p:blipFill>
        <p:spPr>
          <a:xfrm>
            <a:off x="0" y="0"/>
            <a:ext cx="12192000" cy="6858000"/>
          </a:xfrm>
          <a:prstGeom prst="rect">
            <a:avLst/>
          </a:prstGeom>
        </p:spPr>
      </p:pic>
    </p:spTree>
    <p:extLst>
      <p:ext uri="{BB962C8B-B14F-4D97-AF65-F5344CB8AC3E}">
        <p14:creationId xmlns:p14="http://schemas.microsoft.com/office/powerpoint/2010/main" val="2245079664"/>
      </p:ext>
    </p:extLst>
  </p:cSld>
  <p:clrMapOvr>
    <a:masterClrMapping/>
  </p:clrMapOvr>
</p:sld>
</file>

<file path=ppt/theme/theme1.xml><?xml version="1.0" encoding="utf-8"?>
<a:theme xmlns:a="http://schemas.openxmlformats.org/drawingml/2006/main" name="DappledVTI">
  <a:themeElements>
    <a:clrScheme name="AnalogousFromLightSeed_2SEEDS">
      <a:dk1>
        <a:srgbClr val="000000"/>
      </a:dk1>
      <a:lt1>
        <a:srgbClr val="FFFFFF"/>
      </a:lt1>
      <a:dk2>
        <a:srgbClr val="302E1B"/>
      </a:dk2>
      <a:lt2>
        <a:srgbClr val="F0F1F3"/>
      </a:lt2>
      <a:accent1>
        <a:srgbClr val="A8A15F"/>
      </a:accent1>
      <a:accent2>
        <a:srgbClr val="C6976B"/>
      </a:accent2>
      <a:accent3>
        <a:srgbClr val="96A86F"/>
      </a:accent3>
      <a:accent4>
        <a:srgbClr val="62AD90"/>
      </a:accent4>
      <a:accent5>
        <a:srgbClr val="71AAAB"/>
      </a:accent5>
      <a:accent6>
        <a:srgbClr val="71A1C8"/>
      </a:accent6>
      <a:hlink>
        <a:srgbClr val="6B72AF"/>
      </a:hlink>
      <a:folHlink>
        <a:srgbClr val="7F7F7F"/>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13387</TotalTime>
  <Words>2780</Words>
  <Application>Microsoft Office PowerPoint</Application>
  <PresentationFormat>Widescreen</PresentationFormat>
  <Paragraphs>158</Paragraphs>
  <Slides>43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Amasis MT Pro Black</vt:lpstr>
      <vt:lpstr>Arial</vt:lpstr>
      <vt:lpstr>Avenir Next LT Pro</vt:lpstr>
      <vt:lpstr>AvenirNext LT Pro Medium</vt:lpstr>
      <vt:lpstr>Berlin Sans FB Demi</vt:lpstr>
      <vt:lpstr>Calibri</vt:lpstr>
      <vt:lpstr>Manrope</vt:lpstr>
      <vt:lpstr>Sabon Next LT</vt:lpstr>
      <vt:lpstr>DappledVTI</vt:lpstr>
      <vt:lpstr>Medical Murder is the #1 Cause of Death in the U.S. – By Design (People Are Too Expensive – Satan’s Big Lie) </vt:lpstr>
      <vt:lpstr>Review – each of the six sections </vt:lpstr>
      <vt:lpstr>Medical Murder is the #1 Cause of Death in the U.S. – By Design (People Are Too Expensive – Satan’s Big Lie) </vt:lpstr>
      <vt:lpstr>Medicine/doctors - worse than the politicians who legislated this nightmare  https://www.bitchute.com/video/3LiWm7OaKPmX/ </vt:lpstr>
      <vt:lpstr>Follow the $$</vt:lpstr>
      <vt:lpstr>Medical Murder is the #1 Cause of Death in the U.S. – By Design (People Are Too Expensive – Satan’s Big Lie) </vt:lpstr>
      <vt:lpstr>What is Eugenics?</vt:lpstr>
      <vt:lpstr>Plans to depopulation the U.S. were formalized in 1967 - Berelson and Jaffe would work together on the 1972 Rockefeller Commission Report</vt:lpstr>
      <vt:lpstr>PowerPoint Presentation</vt:lpstr>
      <vt:lpstr>Medical Murder is the #1 Cause of Death in the U.S. – By Design (People Are Too Expensive – Satan’s Big Lie) </vt:lpstr>
      <vt:lpstr>America leads the world astray</vt:lpstr>
      <vt:lpstr>Medical Murder is the #1 Cause of Death in the U.S. – By Design (People Are Too Expensive – Satan’s Big Lie) </vt:lpstr>
      <vt:lpstr>What we are seeing has to be satanic</vt:lpstr>
      <vt:lpstr>Satan’s method:  DECEPTION</vt:lpstr>
      <vt:lpstr>Satan is permitted to afflict God’s people </vt:lpstr>
      <vt:lpstr>Most everything we see today fits into the two beast systems of Revelation 13</vt:lpstr>
      <vt:lpstr>Medical Murder is the #1 Cause of Death in the U.S. – By Design (People Are Too Expensive – Satan’s Big Lie) </vt:lpstr>
      <vt:lpstr>Exoteric dialectics are traps used to blind us to the real agenda</vt:lpstr>
      <vt:lpstr>Medical Murder is the #1 Cause of Death in the U.S. – By Design (People Are Too Expensive – Satan’s Big Lie) </vt:lpstr>
      <vt:lpstr>We made a bad trade – freedom for government protection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 are only two choices – either love self or love God</vt:lpstr>
      <vt:lpstr>Step #1: acknowledge, believe and repent </vt:lpstr>
      <vt:lpstr>Now what?  The real work begins…</vt:lpstr>
      <vt:lpstr>PowerPoint Presentation</vt:lpstr>
      <vt:lpstr>Physical and Spiritual Preparation </vt:lpstr>
      <vt:lpstr>  Physical = protecting yourself = change your belief Why do non-hunters own a gun? </vt:lpstr>
      <vt:lpstr>  Discern Agenda 2030 Control Grid </vt:lpstr>
      <vt:lpstr>Spiritual Perspectives and Actions - Introduction </vt:lpstr>
      <vt:lpstr>More actions to consider…</vt:lpstr>
      <vt:lpstr>Basic checklist</vt:lpstr>
      <vt:lpstr>More to consider…</vt:lpstr>
      <vt:lpstr>PowerPoint Presentation</vt:lpstr>
      <vt:lpstr>Have the confidence that only God can give </vt:lpstr>
      <vt:lpstr>PowerPoint Presentation</vt:lpstr>
      <vt:lpstr>           Medical Murder is the #1 Cause of Death in the U.S. – By Design (People Are Too Expensive – Satan’s Big Lie)  </vt:lpstr>
    </vt:vector>
  </TitlesOfParts>
  <Company>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Hospitals are the Killing Fields</dc:title>
  <dc:creator>Kevin Tuttle</dc:creator>
  <cp:lastModifiedBy>Scott Schara</cp:lastModifiedBy>
  <cp:revision>140</cp:revision>
  <dcterms:created xsi:type="dcterms:W3CDTF">2022-07-26T14:20:47Z</dcterms:created>
  <dcterms:modified xsi:type="dcterms:W3CDTF">2023-10-25T17:41:47Z</dcterms:modified>
</cp:coreProperties>
</file>